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5" r:id="rId1"/>
    <p:sldMasterId id="2147484134" r:id="rId2"/>
    <p:sldMasterId id="2147484140" r:id="rId3"/>
  </p:sldMasterIdLst>
  <p:notesMasterIdLst>
    <p:notesMasterId r:id="rId38"/>
  </p:notesMasterIdLst>
  <p:sldIdLst>
    <p:sldId id="258" r:id="rId4"/>
    <p:sldId id="260" r:id="rId5"/>
    <p:sldId id="259" r:id="rId6"/>
    <p:sldId id="261" r:id="rId7"/>
    <p:sldId id="262" r:id="rId8"/>
    <p:sldId id="264" r:id="rId9"/>
    <p:sldId id="268" r:id="rId10"/>
    <p:sldId id="269" r:id="rId11"/>
    <p:sldId id="270" r:id="rId12"/>
    <p:sldId id="271" r:id="rId13"/>
    <p:sldId id="274" r:id="rId14"/>
    <p:sldId id="275" r:id="rId15"/>
    <p:sldId id="277" r:id="rId16"/>
    <p:sldId id="278" r:id="rId17"/>
    <p:sldId id="272" r:id="rId18"/>
    <p:sldId id="273" r:id="rId19"/>
    <p:sldId id="294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63" r:id="rId35"/>
    <p:sldId id="266" r:id="rId36"/>
    <p:sldId id="26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kNFpepPJVoptDLWPJZY+A==" hashData="oPoBgNvtwxH82OrGcIKfa2TBpl6Ikr208nQrqNporZorUSMxCzD+ceH6xJiDck/+0pTN6E9A6n6fX83ZR1wdM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6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AE53D-8163-488C-BAAD-58FB56B98287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33E1A-6C09-4C9A-BE8E-C7634AE07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0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0B099C7-C18A-4547-81B1-D1E876F0E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4779E8E-C0DA-43D0-9556-830D16BCF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0B099C7-C18A-4547-81B1-D1E876F0E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4779E8E-C0DA-43D0-9556-830D16BCF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68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D41A55B-CF86-42BE-8043-7428BD5498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25AE5A1-F67C-4082-9EE4-5051A1634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A3B0BA-7181-4B48-8915-0F734EA922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9BE7C20-7C50-431A-BBEE-ED51A8766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27"/>
            <a:ext cx="91440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A86379B-11C2-4260-982F-B3E999B6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4" y="5861052"/>
            <a:ext cx="20431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97709" y="1682643"/>
            <a:ext cx="7772400" cy="4388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spc="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93465" y="2212532"/>
            <a:ext cx="6400800" cy="6870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spc="1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0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2864941" y="240772"/>
            <a:ext cx="5928221" cy="60595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r">
              <a:lnSpc>
                <a:spcPct val="100000"/>
              </a:lnSpc>
              <a:defRPr sz="2200" b="1" kern="0" spc="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2106" y="5748660"/>
            <a:ext cx="8459788" cy="593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90000"/>
              </a:lnSpc>
              <a:defRPr sz="1400" b="1" spc="1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63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.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B4C5C6-F3A4-4EF5-95B4-F746B6F9646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3E16B4E-B32F-462B-AC5C-BEC92D2C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5861050"/>
            <a:ext cx="20431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597709" y="1682643"/>
            <a:ext cx="7772400" cy="438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>
              <a:defRPr sz="3200" spc="100" baseline="0">
                <a:solidFill>
                  <a:srgbClr val="1D446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F498A3F-E6EE-4E54-AA1F-494DB6959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950"/>
            <a:ext cx="8823325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2864941" y="240772"/>
            <a:ext cx="5928221" cy="60595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r">
              <a:lnSpc>
                <a:spcPct val="100000"/>
              </a:lnSpc>
              <a:defRPr sz="2200" b="1" kern="0" spc="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2106" y="5748660"/>
            <a:ext cx="8459788" cy="593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90000"/>
              </a:lnSpc>
              <a:defRPr sz="1400" b="1" spc="1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84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/>
          <p:cNvSpPr>
            <a:spLocks noGrp="1"/>
          </p:cNvSpPr>
          <p:nvPr>
            <p:ph sz="half" idx="19"/>
          </p:nvPr>
        </p:nvSpPr>
        <p:spPr>
          <a:xfrm>
            <a:off x="521713" y="2030218"/>
            <a:ext cx="8099120" cy="3544972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  <a:defRPr sz="1600">
                <a:solidFill>
                  <a:srgbClr val="565A5B"/>
                </a:solidFill>
              </a:defRPr>
            </a:lvl1pPr>
            <a:lvl2pPr marL="3381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2pPr>
            <a:lvl3pPr marL="515938" indent="-176213">
              <a:lnSpc>
                <a:spcPct val="100000"/>
              </a:lnSpc>
              <a:spcBef>
                <a:spcPts val="600"/>
              </a:spcBef>
              <a:defRPr sz="1200"/>
            </a:lvl3pPr>
            <a:lvl4pPr marL="681038" indent="-176213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/>
            </a:lvl4pPr>
            <a:lvl5pPr marL="857250" indent="-176213">
              <a:lnSpc>
                <a:spcPct val="100000"/>
              </a:lnSpc>
              <a:spcBef>
                <a:spcPts val="600"/>
              </a:spcBef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864941" y="240772"/>
            <a:ext cx="5928221" cy="60595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r">
              <a:lnSpc>
                <a:spcPct val="100000"/>
              </a:lnSpc>
              <a:defRPr sz="2200" b="1" kern="0" spc="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2106" y="5748660"/>
            <a:ext cx="8459788" cy="593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90000"/>
              </a:lnSpc>
              <a:defRPr sz="1400" b="1" spc="1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21713" y="1246028"/>
            <a:ext cx="809912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buNone/>
              <a:defRPr sz="2000" b="0" kern="0" spc="10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59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SUB HEAD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2106" y="5748660"/>
            <a:ext cx="8459788" cy="593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90000"/>
              </a:lnSpc>
              <a:defRPr sz="1400" b="1" spc="1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864941" y="240772"/>
            <a:ext cx="5928221" cy="60595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r">
              <a:lnSpc>
                <a:spcPct val="100000"/>
              </a:lnSpc>
              <a:defRPr sz="2200" b="1" kern="0" spc="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851778" y="1250462"/>
            <a:ext cx="3942972" cy="4405923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baseline="0">
                <a:solidFill>
                  <a:schemeClr val="accent3"/>
                </a:solidFill>
              </a:defRPr>
            </a:lvl1pPr>
            <a:lvl2pPr marL="173038" marR="0" indent="-173038" algn="l" defTabSz="914400" rtl="0" eaLnBrk="0" fontAlgn="base" latinLnBrk="0" hangingPunct="0">
              <a:lnSpc>
                <a:spcPct val="100000"/>
              </a:lnSpc>
              <a:spcBef>
                <a:spcPts val="888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600" baseline="0"/>
            </a:lvl2pPr>
            <a:lvl3pPr marL="346075" marR="0" indent="-1730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600" baseline="0"/>
            </a:lvl3pPr>
            <a:lvl4pPr marL="517525" marR="0" indent="-1730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200" baseline="0"/>
            </a:lvl4pPr>
            <a:lvl5pPr marL="690563" marR="0" indent="-1730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1713" y="1246028"/>
            <a:ext cx="376946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buNone/>
              <a:defRPr sz="2000" b="0" kern="0" spc="10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4"/>
          </p:nvPr>
        </p:nvSpPr>
        <p:spPr>
          <a:xfrm>
            <a:off x="521713" y="2030218"/>
            <a:ext cx="3769460" cy="3544972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  <a:defRPr sz="1600">
                <a:solidFill>
                  <a:srgbClr val="565A5B"/>
                </a:solidFill>
              </a:defRPr>
            </a:lvl1pPr>
            <a:lvl2pPr marL="3381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2pPr>
            <a:lvl3pPr marL="515938" indent="-176213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/>
            </a:lvl3pPr>
            <a:lvl4pPr marL="681038" indent="-176213">
              <a:lnSpc>
                <a:spcPct val="100000"/>
              </a:lnSpc>
              <a:spcBef>
                <a:spcPts val="600"/>
              </a:spcBef>
              <a:defRPr sz="1200"/>
            </a:lvl4pPr>
            <a:lvl5pPr marL="857250" indent="-176213">
              <a:lnSpc>
                <a:spcPct val="100000"/>
              </a:lnSpc>
              <a:spcBef>
                <a:spcPts val="600"/>
              </a:spcBef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48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SUB HEAD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2106" y="5748660"/>
            <a:ext cx="8459788" cy="593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90000"/>
              </a:lnSpc>
              <a:defRPr sz="1400" b="1" spc="1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864941" y="240772"/>
            <a:ext cx="5928221" cy="60595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r">
              <a:lnSpc>
                <a:spcPct val="100000"/>
              </a:lnSpc>
              <a:defRPr sz="2200" b="1" kern="0" spc="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851778" y="1250462"/>
            <a:ext cx="3942972" cy="4405923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baseline="0">
                <a:solidFill>
                  <a:schemeClr val="accent3"/>
                </a:solidFill>
              </a:defRPr>
            </a:lvl1pPr>
            <a:lvl2pPr marL="173038" marR="0" indent="-173038" algn="l" defTabSz="914400" rtl="0" eaLnBrk="0" fontAlgn="base" latinLnBrk="0" hangingPunct="0">
              <a:lnSpc>
                <a:spcPct val="100000"/>
              </a:lnSpc>
              <a:spcBef>
                <a:spcPts val="888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600" baseline="0"/>
            </a:lvl2pPr>
            <a:lvl3pPr marL="346075" marR="0" indent="-1730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600" baseline="0"/>
            </a:lvl3pPr>
            <a:lvl4pPr marL="517525" marR="0" indent="-1730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200" baseline="0"/>
            </a:lvl4pPr>
            <a:lvl5pPr marL="690563" marR="0" indent="-1730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1713" y="1246028"/>
            <a:ext cx="376946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buNone/>
              <a:defRPr sz="2000" b="0" kern="0" spc="10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4"/>
          </p:nvPr>
        </p:nvSpPr>
        <p:spPr>
          <a:xfrm>
            <a:off x="521713" y="2030218"/>
            <a:ext cx="3769460" cy="3544972"/>
          </a:xfrm>
          <a:prstGeom prst="rect">
            <a:avLst/>
          </a:prstGeom>
        </p:spPr>
        <p:txBody>
          <a:bodyPr lIns="0" tIns="0" rIns="0" bIns="0"/>
          <a:lstStyle>
            <a:lvl1pPr marL="173038" indent="-173038"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  <a:defRPr sz="1600">
                <a:solidFill>
                  <a:srgbClr val="565A5B"/>
                </a:solidFill>
              </a:defRPr>
            </a:lvl1pPr>
            <a:lvl2pPr marL="338138" indent="-173038">
              <a:lnSpc>
                <a:spcPct val="100000"/>
              </a:lnSpc>
              <a:spcBef>
                <a:spcPts val="600"/>
              </a:spcBef>
              <a:defRPr sz="1600"/>
            </a:lvl2pPr>
            <a:lvl3pPr marL="515938" indent="-176213">
              <a:lnSpc>
                <a:spcPct val="100000"/>
              </a:lnSpc>
              <a:spcBef>
                <a:spcPts val="600"/>
              </a:spcBef>
              <a:defRPr sz="1600"/>
            </a:lvl3pPr>
            <a:lvl4pPr marL="681038" indent="-176213">
              <a:lnSpc>
                <a:spcPct val="100000"/>
              </a:lnSpc>
              <a:spcBef>
                <a:spcPts val="600"/>
              </a:spcBef>
              <a:defRPr sz="1200"/>
            </a:lvl4pPr>
            <a:lvl5pPr marL="857250" indent="-176213">
              <a:lnSpc>
                <a:spcPct val="100000"/>
              </a:lnSpc>
              <a:spcBef>
                <a:spcPts val="600"/>
              </a:spcBef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8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.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5A86A0-32F1-47AB-8248-3CBF1EE58FD0}"/>
              </a:ext>
            </a:extLst>
          </p:cNvPr>
          <p:cNvSpPr/>
          <p:nvPr/>
        </p:nvSpPr>
        <p:spPr>
          <a:xfrm>
            <a:off x="0" y="0"/>
            <a:ext cx="9144000" cy="6202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3494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>
                <a:solidFill>
                  <a:schemeClr val="accent6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80" y="4390339"/>
            <a:ext cx="6000183" cy="1308711"/>
          </a:xfrm>
          <a:prstGeom prst="rect">
            <a:avLst/>
          </a:prstGeom>
        </p:spPr>
        <p:txBody>
          <a:bodyPr lIns="0" rIns="0" bIns="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baseline="0">
                <a:solidFill>
                  <a:srgbClr val="519CBB"/>
                </a:solidFill>
                <a:effectLst/>
              </a:defRPr>
            </a:lvl1pPr>
            <a:lvl2pPr marL="4572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aseline="0"/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aseline="0"/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baseline="0"/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35081" y="3717745"/>
            <a:ext cx="7921291" cy="73120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algn="l">
              <a:defRPr sz="3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9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>
            <a:extLst>
              <a:ext uri="{FF2B5EF4-FFF2-40B4-BE49-F238E27FC236}">
                <a16:creationId xmlns:a16="http://schemas.microsoft.com/office/drawing/2014/main" id="{568E634E-9180-4267-AEB2-71C963E7F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50838"/>
            <a:ext cx="18494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F37CCB-9937-46F6-8A6B-BA5E4678E1FD}"/>
              </a:ext>
            </a:extLst>
          </p:cNvPr>
          <p:cNvCxnSpPr/>
          <p:nvPr/>
        </p:nvCxnSpPr>
        <p:spPr>
          <a:xfrm>
            <a:off x="2524125" y="225427"/>
            <a:ext cx="0" cy="606425"/>
          </a:xfrm>
          <a:prstGeom prst="line">
            <a:avLst/>
          </a:prstGeom>
          <a:ln w="6350" cmpd="sng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EB8D9-730F-4B00-85DB-CD7B1EF7D6B0}"/>
              </a:ext>
            </a:extLst>
          </p:cNvPr>
          <p:cNvCxnSpPr/>
          <p:nvPr/>
        </p:nvCxnSpPr>
        <p:spPr>
          <a:xfrm>
            <a:off x="338138" y="1066800"/>
            <a:ext cx="8458200" cy="0"/>
          </a:xfrm>
          <a:prstGeom prst="line">
            <a:avLst/>
          </a:prstGeom>
          <a:ln w="6350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31">
            <a:extLst>
              <a:ext uri="{FF2B5EF4-FFF2-40B4-BE49-F238E27FC236}">
                <a16:creationId xmlns:a16="http://schemas.microsoft.com/office/drawing/2014/main" id="{1CE3AE32-BF7B-43BD-8C63-F277A9EE7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6454777"/>
            <a:ext cx="1135062" cy="195263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F1970AD-7C47-4FC3-B372-DE99E5B12014}" type="slidenum">
              <a:rPr lang="en-US" sz="1000">
                <a:solidFill>
                  <a:srgbClr val="1D446B"/>
                </a:solidFill>
              </a:rPr>
              <a:pPr>
                <a:defRPr/>
              </a:pPr>
              <a:t>‹#›</a:t>
            </a:fld>
            <a:endParaRPr lang="en-US" sz="1000" dirty="0">
              <a:solidFill>
                <a:srgbClr val="1D446B"/>
              </a:solidFill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CD9E5D-D515-44CC-8F8B-565D60FC694F}"/>
              </a:ext>
            </a:extLst>
          </p:cNvPr>
          <p:cNvSpPr txBox="1">
            <a:spLocks/>
          </p:cNvSpPr>
          <p:nvPr/>
        </p:nvSpPr>
        <p:spPr bwMode="auto">
          <a:xfrm>
            <a:off x="6613526" y="6400802"/>
            <a:ext cx="2268538" cy="403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75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" kern="600" spc="100" baseline="0" dirty="0">
                <a:solidFill>
                  <a:schemeClr val="tx2"/>
                </a:solidFill>
                <a:ea typeface="ヒラギノ角ゴ Pro W3" charset="0"/>
                <a:cs typeface="ヒラギノ角ゴ Pro W3" charset="0"/>
              </a:rPr>
              <a:t>CONFIDENTIAL/JELD-WEN INTERNAL ONLY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1E8850-56F9-4F19-A94F-C2C6B7C7B2EF}"/>
              </a:ext>
            </a:extLst>
          </p:cNvPr>
          <p:cNvCxnSpPr/>
          <p:nvPr/>
        </p:nvCxnSpPr>
        <p:spPr>
          <a:xfrm>
            <a:off x="338138" y="6345238"/>
            <a:ext cx="8458200" cy="0"/>
          </a:xfrm>
          <a:prstGeom prst="line">
            <a:avLst/>
          </a:prstGeom>
          <a:ln w="6350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</p:sldLayoutIdLst>
  <p:hf sldNum="0"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004369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4369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173038" indent="-173038" algn="l" rtl="0" eaLnBrk="1" fontAlgn="base" hangingPunct="1">
        <a:spcBef>
          <a:spcPts val="888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2pPr>
      <a:lvl3pPr marL="346075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3pPr>
      <a:lvl4pPr marL="517525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4pPr>
      <a:lvl5pPr marL="690563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>
            <a:extLst>
              <a:ext uri="{FF2B5EF4-FFF2-40B4-BE49-F238E27FC236}">
                <a16:creationId xmlns:a16="http://schemas.microsoft.com/office/drawing/2014/main" id="{568E634E-9180-4267-AEB2-71C963E7F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50838"/>
            <a:ext cx="18494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F37CCB-9937-46F6-8A6B-BA5E4678E1FD}"/>
              </a:ext>
            </a:extLst>
          </p:cNvPr>
          <p:cNvCxnSpPr/>
          <p:nvPr/>
        </p:nvCxnSpPr>
        <p:spPr>
          <a:xfrm>
            <a:off x="2524125" y="225425"/>
            <a:ext cx="0" cy="606425"/>
          </a:xfrm>
          <a:prstGeom prst="line">
            <a:avLst/>
          </a:prstGeom>
          <a:ln w="6350" cmpd="sng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EB8D9-730F-4B00-85DB-CD7B1EF7D6B0}"/>
              </a:ext>
            </a:extLst>
          </p:cNvPr>
          <p:cNvCxnSpPr/>
          <p:nvPr/>
        </p:nvCxnSpPr>
        <p:spPr>
          <a:xfrm>
            <a:off x="338138" y="1066800"/>
            <a:ext cx="8458200" cy="0"/>
          </a:xfrm>
          <a:prstGeom prst="line">
            <a:avLst/>
          </a:prstGeom>
          <a:ln w="6350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31">
            <a:extLst>
              <a:ext uri="{FF2B5EF4-FFF2-40B4-BE49-F238E27FC236}">
                <a16:creationId xmlns:a16="http://schemas.microsoft.com/office/drawing/2014/main" id="{1CE3AE32-BF7B-43BD-8C63-F277A9EE7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6454775"/>
            <a:ext cx="1135062" cy="195263"/>
          </a:xfrm>
          <a:prstGeom prst="rect">
            <a:avLst/>
          </a:prstGeom>
          <a:noFill/>
          <a:ln>
            <a:noFill/>
          </a:ln>
        </p:spPr>
        <p:txBody>
          <a:bodyPr lIns="0" anchor="ctr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F1970AD-7C47-4FC3-B372-DE99E5B12014}" type="slidenum">
              <a:rPr lang="en-US" sz="1000">
                <a:solidFill>
                  <a:srgbClr val="1D446B"/>
                </a:solidFill>
              </a:rPr>
              <a:pPr>
                <a:defRPr/>
              </a:pPr>
              <a:t>‹#›</a:t>
            </a:fld>
            <a:endParaRPr lang="en-US" sz="1000" dirty="0">
              <a:solidFill>
                <a:srgbClr val="1D446B"/>
              </a:solidFill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CD9E5D-D515-44CC-8F8B-565D60FC694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309419" y="6552407"/>
            <a:ext cx="3486919" cy="3055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algn="r" defTabSz="914400" rtl="0" eaLnBrk="1" latinLnBrk="0" hangingPunct="1">
              <a:lnSpc>
                <a:spcPct val="75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" kern="600" spc="100" baseline="0" dirty="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Printed copies of this document are considered to be uncontrolled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1E8850-56F9-4F19-A94F-C2C6B7C7B2EF}"/>
              </a:ext>
            </a:extLst>
          </p:cNvPr>
          <p:cNvCxnSpPr/>
          <p:nvPr/>
        </p:nvCxnSpPr>
        <p:spPr>
          <a:xfrm>
            <a:off x="338138" y="6345238"/>
            <a:ext cx="8458200" cy="0"/>
          </a:xfrm>
          <a:prstGeom prst="line">
            <a:avLst/>
          </a:prstGeom>
          <a:ln w="6350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9" r:id="rId2"/>
    <p:sldLayoutId id="2147484135" r:id="rId3"/>
    <p:sldLayoutId id="2147484129" r:id="rId4"/>
    <p:sldLayoutId id="2147484123" r:id="rId5"/>
  </p:sldLayoutIdLst>
  <p:hf sldNum="0"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004369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4369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173038" indent="-173038" algn="l" rtl="0" eaLnBrk="1" fontAlgn="base" hangingPunct="1">
        <a:spcBef>
          <a:spcPts val="888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2pPr>
      <a:lvl3pPr marL="346075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3pPr>
      <a:lvl4pPr marL="517525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4pPr>
      <a:lvl5pPr marL="690563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>
            <a:extLst>
              <a:ext uri="{FF2B5EF4-FFF2-40B4-BE49-F238E27FC236}">
                <a16:creationId xmlns:a16="http://schemas.microsoft.com/office/drawing/2014/main" id="{568E634E-9180-4267-AEB2-71C963E7F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50838"/>
            <a:ext cx="18494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F37CCB-9937-46F6-8A6B-BA5E4678E1FD}"/>
              </a:ext>
            </a:extLst>
          </p:cNvPr>
          <p:cNvCxnSpPr/>
          <p:nvPr/>
        </p:nvCxnSpPr>
        <p:spPr>
          <a:xfrm>
            <a:off x="2524125" y="225425"/>
            <a:ext cx="0" cy="606425"/>
          </a:xfrm>
          <a:prstGeom prst="line">
            <a:avLst/>
          </a:prstGeom>
          <a:ln w="6350" cmpd="sng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EB8D9-730F-4B00-85DB-CD7B1EF7D6B0}"/>
              </a:ext>
            </a:extLst>
          </p:cNvPr>
          <p:cNvCxnSpPr/>
          <p:nvPr/>
        </p:nvCxnSpPr>
        <p:spPr>
          <a:xfrm>
            <a:off x="338138" y="1066800"/>
            <a:ext cx="8458200" cy="0"/>
          </a:xfrm>
          <a:prstGeom prst="line">
            <a:avLst/>
          </a:prstGeom>
          <a:ln w="6350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31">
            <a:extLst>
              <a:ext uri="{FF2B5EF4-FFF2-40B4-BE49-F238E27FC236}">
                <a16:creationId xmlns:a16="http://schemas.microsoft.com/office/drawing/2014/main" id="{1CE3AE32-BF7B-43BD-8C63-F277A9EE7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6454775"/>
            <a:ext cx="1135062" cy="195263"/>
          </a:xfrm>
          <a:prstGeom prst="rect">
            <a:avLst/>
          </a:prstGeom>
          <a:noFill/>
          <a:ln>
            <a:noFill/>
          </a:ln>
        </p:spPr>
        <p:txBody>
          <a:bodyPr lIns="0" anchor="ctr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F1970AD-7C47-4FC3-B372-DE99E5B12014}" type="slidenum">
              <a:rPr lang="en-US" sz="1000">
                <a:solidFill>
                  <a:srgbClr val="1D446B"/>
                </a:solidFill>
              </a:rPr>
              <a:pPr>
                <a:defRPr/>
              </a:pPr>
              <a:t>‹#›</a:t>
            </a:fld>
            <a:endParaRPr lang="en-US" sz="1000" dirty="0">
              <a:solidFill>
                <a:srgbClr val="1D446B"/>
              </a:solidFill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CD9E5D-D515-44CC-8F8B-565D60FC694F}"/>
              </a:ext>
            </a:extLst>
          </p:cNvPr>
          <p:cNvSpPr txBox="1">
            <a:spLocks/>
          </p:cNvSpPr>
          <p:nvPr/>
        </p:nvSpPr>
        <p:spPr bwMode="auto">
          <a:xfrm>
            <a:off x="6613525" y="6400800"/>
            <a:ext cx="2268538" cy="403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75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" kern="600" spc="100" baseline="0" dirty="0">
                <a:solidFill>
                  <a:schemeClr val="tx2"/>
                </a:solidFill>
                <a:ea typeface="ヒラギノ角ゴ Pro W3" charset="0"/>
                <a:cs typeface="ヒラギノ角ゴ Pro W3" charset="0"/>
              </a:rPr>
              <a:t>CONFIDENTIAL/JELD-WEN INTERNAL ONLY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1E8850-56F9-4F19-A94F-C2C6B7C7B2EF}"/>
              </a:ext>
            </a:extLst>
          </p:cNvPr>
          <p:cNvCxnSpPr/>
          <p:nvPr/>
        </p:nvCxnSpPr>
        <p:spPr>
          <a:xfrm>
            <a:off x="338138" y="6345238"/>
            <a:ext cx="8458200" cy="0"/>
          </a:xfrm>
          <a:prstGeom prst="line">
            <a:avLst/>
          </a:prstGeom>
          <a:ln w="6350">
            <a:solidFill>
              <a:srgbClr val="9CA2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36" r:id="rId2"/>
  </p:sldLayoutIdLst>
  <p:hf sldNum="0"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004369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4369"/>
          </a:solidFill>
          <a:latin typeface="Arial" charset="0"/>
          <a:ea typeface="ヒラギノ角ゴ Pro W3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4369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173038" indent="-173038" algn="l" rtl="0" eaLnBrk="1" fontAlgn="base" hangingPunct="1">
        <a:spcBef>
          <a:spcPts val="888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2pPr>
      <a:lvl3pPr marL="346075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3pPr>
      <a:lvl4pPr marL="517525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4pPr>
      <a:lvl5pPr marL="690563" indent="-173038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 kern="1200">
          <a:solidFill>
            <a:srgbClr val="565A5B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3.m4a"/><Relationship Id="rId7" Type="http://schemas.openxmlformats.org/officeDocument/2006/relationships/oleObject" Target="../embeddings/oleObject1.bin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hyperlink" Target="https://www.phred.co/jeldwen/Home/Login.cfm?Hrez=1280&amp;VRez=720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NMinchev@jeldwen.com" TargetMode="External"/><Relationship Id="rId2" Type="http://schemas.openxmlformats.org/officeDocument/2006/relationships/hyperlink" Target="mailto:ccopley@jeldwen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hyperlink" Target="https://www.phred.co/jeldwen/Home/Login.cfm?Hrez=1280&amp;VRez=72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9FA1-62E0-4DEE-9944-2638A7760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88" y="1682750"/>
            <a:ext cx="7772400" cy="438150"/>
          </a:xfrm>
        </p:spPr>
        <p:txBody>
          <a:bodyPr/>
          <a:lstStyle/>
          <a:p>
            <a:pPr>
              <a:defRPr/>
            </a:pPr>
            <a:r>
              <a:rPr lang="en-US" dirty="0"/>
              <a:t>PHRED Problem Notification and Corrective Action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A7068-3886-4D3E-8BA3-0E86F760C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725" y="2212975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dirty="0"/>
              <a:t>Supplier Training</a:t>
            </a:r>
            <a:endParaRPr lang="en-US" sz="800" dirty="0">
              <a:solidFill>
                <a:srgbClr val="565A5B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sz="800" kern="0" dirty="0">
                <a:solidFill>
                  <a:srgbClr val="565A5B"/>
                </a:solidFill>
              </a:rPr>
              <a:t>June 2020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ED30D8-A778-4E1D-A7B4-5C1CFFC16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5367" y="62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5"/>
    </mc:Choice>
    <mc:Fallback xmlns="">
      <p:transition spd="slow" advTm="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E1F2-78F3-430E-B876-A490FFD12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144" r="22339" b="2633"/>
          <a:stretch/>
        </p:blipFill>
        <p:spPr>
          <a:xfrm>
            <a:off x="4382734" y="1269334"/>
            <a:ext cx="4573305" cy="40558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Helpful Hints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788" y="1108023"/>
            <a:ext cx="3885432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Saving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31788" y="1534906"/>
            <a:ext cx="3885432" cy="43775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565A5C"/>
                </a:solidFill>
              </a:rPr>
              <a:t>Required fields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r>
              <a:rPr lang="en-US" dirty="0"/>
              <a:t>You must enter data in the required fields, designated by a red </a:t>
            </a:r>
            <a:r>
              <a:rPr lang="en-US" dirty="0">
                <a:solidFill>
                  <a:srgbClr val="FF0000"/>
                </a:solidFill>
              </a:rPr>
              <a:t>*asterisk</a:t>
            </a:r>
            <a:r>
              <a:rPr lang="en-US" dirty="0"/>
              <a:t>, in order to save</a:t>
            </a:r>
          </a:p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Save/Next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/>
              <a:t>Saves the information that you have entered and moves you to your Home Screen</a:t>
            </a:r>
          </a:p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Save/Recall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/>
              <a:t>Saves the information that you have entered and keeps you in the screen you are currently in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9F3C13-20B5-4A26-B4F3-0E20397BF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6022975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endParaRPr lang="en-US" dirty="0">
              <a:solidFill>
                <a:prstClr val="white"/>
              </a:solidFill>
              <a:latin typeface="Arial" charset="0"/>
              <a:cs typeface="ヒラギノ角ゴ Pro W3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ED8EA-5F80-4848-B5F7-8574A9125C2E}"/>
              </a:ext>
            </a:extLst>
          </p:cNvPr>
          <p:cNvSpPr/>
          <p:nvPr/>
        </p:nvSpPr>
        <p:spPr>
          <a:xfrm>
            <a:off x="4785852" y="1828800"/>
            <a:ext cx="1238864" cy="19172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5063D9-F004-4AAE-9F97-E766F6980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14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E1F2-78F3-430E-B876-A490FFD12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144" r="22339" b="2633"/>
          <a:stretch/>
        </p:blipFill>
        <p:spPr>
          <a:xfrm>
            <a:off x="4165113" y="1074789"/>
            <a:ext cx="4573305" cy="40558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Helpful Hints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713" y="1094895"/>
            <a:ext cx="3885432" cy="322621"/>
          </a:xfrm>
        </p:spPr>
        <p:txBody>
          <a:bodyPr/>
          <a:lstStyle/>
          <a:p>
            <a:pPr>
              <a:defRPr/>
            </a:pPr>
            <a:r>
              <a:rPr lang="en-US" dirty="0"/>
              <a:t>Attachments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26713" y="1412204"/>
            <a:ext cx="3657599" cy="43775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To attach reference files to the specific problem</a:t>
            </a:r>
          </a:p>
          <a:p>
            <a:pPr marL="339725" lvl="2" indent="-16510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Click Attachments from the links on the left of the screen</a:t>
            </a:r>
          </a:p>
          <a:p>
            <a:pPr marL="339725" lvl="2" indent="-16510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Pop-up window will appear “Attachments”</a:t>
            </a:r>
          </a:p>
          <a:p>
            <a:pPr marL="349250" lvl="2" indent="-17145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Works like all attachment functions</a:t>
            </a:r>
          </a:p>
          <a:p>
            <a:pPr lvl="2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Choose file</a:t>
            </a:r>
          </a:p>
          <a:p>
            <a:pPr lvl="2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Click “Add”</a:t>
            </a:r>
          </a:p>
          <a:p>
            <a:pPr lvl="3">
              <a:lnSpc>
                <a:spcPct val="120000"/>
              </a:lnSpc>
              <a:spcBef>
                <a:spcPts val="938"/>
              </a:spcBef>
              <a:buFont typeface="Courier New" panose="02070309020205020404" pitchFamily="49" charset="0"/>
              <a:buChar char="o"/>
            </a:pPr>
            <a:r>
              <a:rPr lang="en-US" altLang="en-US" sz="1050" dirty="0">
                <a:solidFill>
                  <a:srgbClr val="565A5C"/>
                </a:solidFill>
                <a:ea typeface="ヒラギノ角ゴ Pro W3"/>
              </a:rPr>
              <a:t>If attached correctly, file will appear in box</a:t>
            </a:r>
          </a:p>
          <a:p>
            <a:pPr lvl="2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565A5C"/>
                </a:solidFill>
              </a:rPr>
              <a:t>Click “Close”</a:t>
            </a:r>
          </a:p>
          <a:p>
            <a:pPr marL="339725" lvl="2" indent="0">
              <a:lnSpc>
                <a:spcPct val="120000"/>
              </a:lnSpc>
              <a:spcBef>
                <a:spcPts val="938"/>
              </a:spcBef>
              <a:buNone/>
            </a:pPr>
            <a:endParaRPr lang="en-US" alt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9F3C13-20B5-4A26-B4F3-0E20397BF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6022975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cs typeface="ヒラギノ角ゴ Pro W3" charset="0"/>
              </a:rPr>
              <a:t>*Attachments Note:  You can only attach in this section.  To view JELD-WEN provided attachments go to reports tab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D30F90-9BF1-4A94-890F-60DE3C64BA8A}"/>
              </a:ext>
            </a:extLst>
          </p:cNvPr>
          <p:cNvSpPr/>
          <p:nvPr/>
        </p:nvSpPr>
        <p:spPr>
          <a:xfrm>
            <a:off x="4153410" y="2021463"/>
            <a:ext cx="497295" cy="19816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0EFBA0-FC5A-4190-A07A-E4C6D8D0AB0A}"/>
              </a:ext>
            </a:extLst>
          </p:cNvPr>
          <p:cNvCxnSpPr>
            <a:cxnSpLocks/>
          </p:cNvCxnSpPr>
          <p:nvPr/>
        </p:nvCxnSpPr>
        <p:spPr>
          <a:xfrm>
            <a:off x="4572000" y="2168013"/>
            <a:ext cx="910069" cy="10167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E41D9-F3B6-480D-B269-519A5D7E31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92" t="4192" r="18548" b="24481"/>
          <a:stretch/>
        </p:blipFill>
        <p:spPr>
          <a:xfrm>
            <a:off x="5482069" y="3184768"/>
            <a:ext cx="3416766" cy="2640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1FFF39-611D-4E52-849C-6E4DAF704C70}"/>
              </a:ext>
            </a:extLst>
          </p:cNvPr>
          <p:cNvCxnSpPr>
            <a:cxnSpLocks/>
          </p:cNvCxnSpPr>
          <p:nvPr/>
        </p:nvCxnSpPr>
        <p:spPr>
          <a:xfrm>
            <a:off x="3586536" y="4291781"/>
            <a:ext cx="2298070" cy="4350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072C51-74F0-4632-9AAA-5D3D5D83F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6536" y="328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E1F2-78F3-430E-B876-A490FFD12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144" r="22339" b="2633"/>
          <a:stretch/>
        </p:blipFill>
        <p:spPr>
          <a:xfrm>
            <a:off x="4382734" y="1269334"/>
            <a:ext cx="4573305" cy="40558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Helpful Hints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788" y="1170601"/>
            <a:ext cx="3885432" cy="322621"/>
          </a:xfrm>
        </p:spPr>
        <p:txBody>
          <a:bodyPr/>
          <a:lstStyle/>
          <a:p>
            <a:pPr>
              <a:defRPr/>
            </a:pPr>
            <a:r>
              <a:rPr lang="en-US" dirty="0"/>
              <a:t>Notes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45638" y="1543971"/>
            <a:ext cx="3885432" cy="43775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To add a note to the specific problem</a:t>
            </a:r>
          </a:p>
          <a:p>
            <a:pPr marL="339725" lvl="2" indent="-16510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Click “Notes” from the links on the left of the screen</a:t>
            </a:r>
          </a:p>
          <a:p>
            <a:pPr marL="339725" lvl="2" indent="-16510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Pop-up window will appear “Notes”</a:t>
            </a:r>
          </a:p>
          <a:p>
            <a:pPr marL="339725" lvl="2" indent="-16510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Enter note</a:t>
            </a:r>
          </a:p>
          <a:p>
            <a:pPr marL="339725" lvl="2" indent="-16510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Click save</a:t>
            </a:r>
          </a:p>
          <a:p>
            <a:pPr marL="339725" lvl="2" indent="-16510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rgbClr val="565A5C"/>
              </a:solidFill>
            </a:endParaRPr>
          </a:p>
          <a:p>
            <a:pPr marL="227013" lvl="2" indent="-171450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sz="1600" dirty="0">
              <a:solidFill>
                <a:srgbClr val="565A5C"/>
              </a:solidFill>
            </a:endParaRPr>
          </a:p>
          <a:p>
            <a:pPr lvl="2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9F3C13-20B5-4A26-B4F3-0E20397BF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6022975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cs typeface="ヒラギノ角ゴ Pro W3" charset="0"/>
              </a:rPr>
              <a:t>*Note: there is also “Notes/Comments” section within the Problem ID in the “To be completed by Supplier section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D30F90-9BF1-4A94-890F-60DE3C64BA8A}"/>
              </a:ext>
            </a:extLst>
          </p:cNvPr>
          <p:cNvSpPr/>
          <p:nvPr/>
        </p:nvSpPr>
        <p:spPr>
          <a:xfrm>
            <a:off x="4313827" y="2250946"/>
            <a:ext cx="497295" cy="118361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E2077-B920-47FE-A245-84F4246A6C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42" t="13078" r="32661" b="40898"/>
          <a:stretch/>
        </p:blipFill>
        <p:spPr>
          <a:xfrm>
            <a:off x="1765683" y="3278038"/>
            <a:ext cx="2451537" cy="21739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0EFBA0-FC5A-4190-A07A-E4C6D8D0AB0A}"/>
              </a:ext>
            </a:extLst>
          </p:cNvPr>
          <p:cNvCxnSpPr>
            <a:cxnSpLocks/>
          </p:cNvCxnSpPr>
          <p:nvPr/>
        </p:nvCxnSpPr>
        <p:spPr>
          <a:xfrm flipH="1">
            <a:off x="3796937" y="2654709"/>
            <a:ext cx="585798" cy="642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579A5B-41DD-4B74-ABE3-BB8FF57B2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5459" y="280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9D5964-4E06-4F98-82B1-8CBC33B212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59" b="46388"/>
          <a:stretch/>
        </p:blipFill>
        <p:spPr>
          <a:xfrm>
            <a:off x="276123" y="3784908"/>
            <a:ext cx="5178629" cy="25431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Helpful Hints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494" y="1077809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Specific Problem Report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08084" y="1400430"/>
            <a:ext cx="5553760" cy="23844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“Report” Hyperlink on left side of the screen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565A5C"/>
                </a:solidFill>
              </a:rPr>
              <a:t>Note: This feature will only generate a report for the problem you are currently in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This report is only to be used to </a:t>
            </a:r>
            <a:r>
              <a:rPr lang="en-US" altLang="en-US" u="sng" dirty="0">
                <a:solidFill>
                  <a:srgbClr val="565A5C"/>
                </a:solidFill>
                <a:ea typeface="ヒラギノ角ゴ Pro W3"/>
              </a:rPr>
              <a:t>view</a:t>
            </a: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 or save the report</a:t>
            </a:r>
          </a:p>
          <a:p>
            <a:pPr marL="169863" indent="-1698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To view the Problem Report 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</a:rPr>
              <a:t>Click “Reports” from the links on the left of the screen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The report </a:t>
            </a:r>
            <a:r>
              <a:rPr lang="en-US" altLang="en-US" sz="1400" dirty="0">
                <a:solidFill>
                  <a:srgbClr val="565A5C"/>
                </a:solidFill>
              </a:rPr>
              <a:t>appears in a pop-up window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5249B-0F7C-4E26-8DC4-70FF4F192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64" t="108" r="16210" b="30215"/>
          <a:stretch/>
        </p:blipFill>
        <p:spPr>
          <a:xfrm>
            <a:off x="5861844" y="1580025"/>
            <a:ext cx="3038168" cy="1791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1D5A6-7CF9-40B4-A83B-47470E134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395" r="726" b="3262"/>
          <a:stretch/>
        </p:blipFill>
        <p:spPr>
          <a:xfrm>
            <a:off x="4394380" y="3784908"/>
            <a:ext cx="4505632" cy="24777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643A06-0FD0-4BC7-B36D-54FDF377DE0A}"/>
              </a:ext>
            </a:extLst>
          </p:cNvPr>
          <p:cNvCxnSpPr>
            <a:cxnSpLocks/>
          </p:cNvCxnSpPr>
          <p:nvPr/>
        </p:nvCxnSpPr>
        <p:spPr>
          <a:xfrm flipV="1">
            <a:off x="736492" y="3089787"/>
            <a:ext cx="5125352" cy="2305685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A7B5A6-2378-4180-A831-B1BCCC93CDE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380928" y="3371955"/>
            <a:ext cx="0" cy="41295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53B8212-8F7D-4E3A-B9B8-C7E7C73955BC}"/>
              </a:ext>
            </a:extLst>
          </p:cNvPr>
          <p:cNvSpPr/>
          <p:nvPr/>
        </p:nvSpPr>
        <p:spPr>
          <a:xfrm>
            <a:off x="4394380" y="3893574"/>
            <a:ext cx="1467464" cy="212268"/>
          </a:xfrm>
          <a:prstGeom prst="rect">
            <a:avLst/>
          </a:prstGeom>
          <a:noFill/>
          <a:ln w="15875">
            <a:solidFill>
              <a:schemeClr val="accent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allout: Bent Line with No Border 21">
            <a:extLst>
              <a:ext uri="{FF2B5EF4-FFF2-40B4-BE49-F238E27FC236}">
                <a16:creationId xmlns:a16="http://schemas.microsoft.com/office/drawing/2014/main" id="{AB0EBB8E-6A8C-4E73-982F-26BACD444844}"/>
              </a:ext>
            </a:extLst>
          </p:cNvPr>
          <p:cNvSpPr/>
          <p:nvPr/>
        </p:nvSpPr>
        <p:spPr>
          <a:xfrm>
            <a:off x="3544303" y="5437164"/>
            <a:ext cx="1467465" cy="1047372"/>
          </a:xfrm>
          <a:prstGeom prst="callout2">
            <a:avLst>
              <a:gd name="adj1" fmla="val -2372"/>
              <a:gd name="adj2" fmla="val 66541"/>
              <a:gd name="adj3" fmla="val -46024"/>
              <a:gd name="adj4" fmla="val 72780"/>
              <a:gd name="adj5" fmla="val -127321"/>
              <a:gd name="adj6" fmla="val 84033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69863" indent="-1111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Select format method 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To save report (right click, save as)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E51AAE-247A-40DD-BD3E-C9C244F4D3C6}"/>
              </a:ext>
            </a:extLst>
          </p:cNvPr>
          <p:cNvSpPr/>
          <p:nvPr/>
        </p:nvSpPr>
        <p:spPr>
          <a:xfrm>
            <a:off x="308084" y="5437164"/>
            <a:ext cx="428408" cy="135998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C3BB04-7318-4522-92FC-C8265308D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937" y="269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/>
              <a:t>JELD-WEN Provided Attachments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94197"/>
            <a:ext cx="4430984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View Attachments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41313" y="1474606"/>
            <a:ext cx="3871451" cy="2475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Generate the Specific Problem Report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</a:rPr>
              <a:t>Attachment Hyperlinks are located at the bottom of the report</a:t>
            </a:r>
          </a:p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Click on the attachment Hyperlink to open the attachment</a:t>
            </a:r>
          </a:p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Note: Attachments are only available within the specific Problem Report</a:t>
            </a:r>
          </a:p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sz="1600" dirty="0">
              <a:solidFill>
                <a:srgbClr val="565A5C"/>
              </a:solidFill>
            </a:endParaRP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dirty="0">
              <a:ea typeface="ヒラギノ角ゴ Pro W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B7AED-08F0-4AE7-AB9C-C04DF33CC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9856" r="22823" b="41685"/>
          <a:stretch/>
        </p:blipFill>
        <p:spPr>
          <a:xfrm>
            <a:off x="4852989" y="1187244"/>
            <a:ext cx="3836002" cy="19236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FB816F-9B40-4CFA-8110-0301092153DB}"/>
              </a:ext>
            </a:extLst>
          </p:cNvPr>
          <p:cNvSpPr/>
          <p:nvPr/>
        </p:nvSpPr>
        <p:spPr>
          <a:xfrm>
            <a:off x="4852989" y="2394751"/>
            <a:ext cx="428408" cy="135998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9295D-78B9-487E-B670-A314E433E4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68" t="39936" r="19696" b="9187"/>
          <a:stretch/>
        </p:blipFill>
        <p:spPr>
          <a:xfrm>
            <a:off x="4109479" y="3401914"/>
            <a:ext cx="4020923" cy="2044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BFB5D0-71B7-44F8-A2F1-AC8714684EDB}"/>
              </a:ext>
            </a:extLst>
          </p:cNvPr>
          <p:cNvSpPr/>
          <p:nvPr/>
        </p:nvSpPr>
        <p:spPr>
          <a:xfrm>
            <a:off x="4091758" y="4593405"/>
            <a:ext cx="4158934" cy="78998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A236C6-F563-476E-BC76-6FE20402A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7987" y="265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TL-DF-HE29-DF2405-White-Room-IB.jpg">
            <a:extLst>
              <a:ext uri="{FF2B5EF4-FFF2-40B4-BE49-F238E27FC236}">
                <a16:creationId xmlns:a16="http://schemas.microsoft.com/office/drawing/2014/main" id="{7D24D3CF-2D1B-4868-8A08-B8381BDFBA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6256" b="6256"/>
          <a:stretch/>
        </p:blipFill>
        <p:spPr>
          <a:xfrm>
            <a:off x="0" y="0"/>
            <a:ext cx="9144000" cy="6350000"/>
          </a:xfrm>
        </p:spPr>
      </p:pic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FF00B535-732B-4137-961C-1486251D34B7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2483540" y="3970697"/>
            <a:ext cx="4398963" cy="130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1D446B"/>
                </a:solidFill>
                <a:ea typeface="ヒラギノ角ゴ Pro W3"/>
              </a:rPr>
              <a:t>Problem IDs</a:t>
            </a:r>
          </a:p>
        </p:txBody>
      </p:sp>
      <p:sp>
        <p:nvSpPr>
          <p:cNvPr id="31748" name="Title 3">
            <a:extLst>
              <a:ext uri="{FF2B5EF4-FFF2-40B4-BE49-F238E27FC236}">
                <a16:creationId xmlns:a16="http://schemas.microsoft.com/office/drawing/2014/main" id="{74BBD868-E4F4-4F68-AF76-312FFEB83D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97432" y="3345529"/>
            <a:ext cx="4571181" cy="73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>
                <a:solidFill>
                  <a:schemeClr val="accent1"/>
                </a:solidFill>
                <a:ea typeface="ヒラギノ角ゴ Pro W3"/>
              </a:rPr>
              <a:t>UPDATING PHRED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95CA0-6801-403D-8346-45440EED1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726" y="1367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Problem IDs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87797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Problem ID Notification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56705" y="1427320"/>
            <a:ext cx="4307809" cy="45998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7338" indent="-282575">
              <a:lnSpc>
                <a:spcPct val="120000"/>
              </a:lnSpc>
              <a:spcBef>
                <a:spcPts val="938"/>
              </a:spcBef>
              <a:buFont typeface="+mj-lt"/>
              <a:buAutoNum type="arabicPeriod"/>
            </a:pPr>
            <a:r>
              <a:rPr lang="en-US" altLang="en-US" dirty="0">
                <a:solidFill>
                  <a:srgbClr val="565A5C"/>
                </a:solidFill>
              </a:rPr>
              <a:t>Click on Hyperlink to Problem</a:t>
            </a:r>
          </a:p>
          <a:p>
            <a:pPr marL="287338" indent="-282575">
              <a:lnSpc>
                <a:spcPct val="120000"/>
              </a:lnSpc>
              <a:spcBef>
                <a:spcPts val="938"/>
              </a:spcBef>
              <a:buFont typeface="+mj-lt"/>
              <a:buAutoNum type="arabicPeriod"/>
            </a:pPr>
            <a:r>
              <a:rPr lang="en-US" altLang="en-US" dirty="0">
                <a:solidFill>
                  <a:srgbClr val="565A5C"/>
                </a:solidFill>
              </a:rPr>
              <a:t>Review Problem Information</a:t>
            </a:r>
            <a:r>
              <a:rPr lang="en-US" altLang="en-US" sz="1400" dirty="0">
                <a:ea typeface="ヒラギノ角ゴ Pro W3"/>
              </a:rPr>
              <a:t>: 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ea typeface="ヒラギノ角ゴ Pro W3"/>
              </a:rPr>
              <a:t>Review within Problem or generate Report</a:t>
            </a:r>
          </a:p>
          <a:p>
            <a:pPr lvl="2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ヒラギノ角ゴ Pro W3"/>
              </a:rPr>
              <a:t>Generation of report is recommended so that you can obtain the attachments</a:t>
            </a:r>
          </a:p>
          <a:p>
            <a:pPr marL="282575" lvl="1" indent="-282575">
              <a:lnSpc>
                <a:spcPct val="120000"/>
              </a:lnSpc>
              <a:spcBef>
                <a:spcPts val="938"/>
              </a:spcBef>
              <a:buFont typeface="+mj-lt"/>
              <a:buAutoNum type="arabicPeriod" startAt="3"/>
            </a:pPr>
            <a:r>
              <a:rPr lang="en-US" altLang="en-US" sz="1600" dirty="0">
                <a:solidFill>
                  <a:srgbClr val="565A5C"/>
                </a:solidFill>
              </a:rPr>
              <a:t>JELD-WENs Disposition 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ea typeface="ヒラギノ角ゴ Pro W3"/>
              </a:rPr>
              <a:t>Return to Vendor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ea typeface="ヒラギノ角ゴ Pro W3"/>
              </a:rPr>
              <a:t>Use As-Is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ea typeface="ヒラギノ角ゴ Pro W3"/>
              </a:rPr>
              <a:t>Rework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ea typeface="ヒラギノ角ゴ Pro W3"/>
              </a:rPr>
              <a:t>Scrap</a:t>
            </a:r>
          </a:p>
          <a:p>
            <a:pPr lvl="3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ea typeface="ヒラギノ角ゴ Pro W3"/>
              </a:rPr>
              <a:t>Notification only (required supplier acknowledge the notification)</a:t>
            </a:r>
          </a:p>
          <a:p>
            <a:pPr marL="282575" lvl="1" indent="-282575">
              <a:lnSpc>
                <a:spcPct val="120000"/>
              </a:lnSpc>
              <a:spcBef>
                <a:spcPts val="938"/>
              </a:spcBef>
              <a:buFont typeface="+mj-lt"/>
              <a:buAutoNum type="arabicPeriod" startAt="3"/>
            </a:pPr>
            <a:r>
              <a:rPr lang="en-US" altLang="en-US" sz="1600" dirty="0">
                <a:solidFill>
                  <a:srgbClr val="565A5C"/>
                </a:solidFill>
              </a:rPr>
              <a:t>Costs</a:t>
            </a:r>
          </a:p>
          <a:p>
            <a:pPr lvl="2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/>
              <a:t>This section will communicate the RMA requested amount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9F3C13-20B5-4A26-B4F3-0E20397BF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8504" y="6094157"/>
            <a:ext cx="8461375" cy="322621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cs typeface="ヒラギノ角ゴ Pro W3" charset="0"/>
              </a:rPr>
              <a:t>Note: All Problems require the Supplier to respond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FA76-EA40-4CB9-9C56-BD8286D1A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8772" r="22000" b="5555"/>
          <a:stretch/>
        </p:blipFill>
        <p:spPr>
          <a:xfrm>
            <a:off x="5829300" y="1225731"/>
            <a:ext cx="2560320" cy="2203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6F5A53-D671-4075-8E19-7C1C0F35B2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9788" r="20667" b="4540"/>
          <a:stretch/>
        </p:blipFill>
        <p:spPr>
          <a:xfrm>
            <a:off x="5829300" y="3374316"/>
            <a:ext cx="2682240" cy="2203269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B6E297-F52A-49EB-8A4A-2375423FD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4514" y="13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49B7C-ADDE-43CA-91AB-639893CD4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87" t="26366" r="20282" b="4641"/>
          <a:stretch/>
        </p:blipFill>
        <p:spPr>
          <a:xfrm>
            <a:off x="4360240" y="1230698"/>
            <a:ext cx="4597854" cy="3073169"/>
          </a:xfrm>
          <a:prstGeom prst="rect">
            <a:avLst/>
          </a:prstGeom>
        </p:spPr>
      </p:pic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286668" y="1392008"/>
            <a:ext cx="4091404" cy="5121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7338" lvl="1" indent="-287338">
              <a:lnSpc>
                <a:spcPct val="120000"/>
              </a:lnSpc>
              <a:spcBef>
                <a:spcPts val="938"/>
              </a:spcBef>
              <a:buFont typeface="+mj-lt"/>
              <a:buAutoNum type="arabicPeriod" startAt="5"/>
            </a:pPr>
            <a:r>
              <a:rPr lang="en-US" altLang="en-US" sz="1600" dirty="0">
                <a:solidFill>
                  <a:srgbClr val="565A5C"/>
                </a:solidFill>
              </a:rPr>
              <a:t>Update Applicable fields</a:t>
            </a:r>
          </a:p>
          <a:p>
            <a:pPr marL="574675" lvl="2" indent="-234950">
              <a:lnSpc>
                <a:spcPct val="120000"/>
              </a:lnSpc>
              <a:spcBef>
                <a:spcPts val="500"/>
              </a:spcBef>
              <a:buFont typeface="+mj-lt"/>
              <a:buAutoNum type="alphaLcParenR"/>
            </a:pPr>
            <a:r>
              <a:rPr lang="en-US" altLang="en-US" sz="1400" dirty="0">
                <a:solidFill>
                  <a:srgbClr val="565A5C"/>
                </a:solidFill>
              </a:rPr>
              <a:t>RMA (return material authorization) Number</a:t>
            </a:r>
            <a:r>
              <a:rPr lang="en-US" altLang="en-US" dirty="0">
                <a:solidFill>
                  <a:srgbClr val="565A5C"/>
                </a:solidFill>
              </a:rPr>
              <a:t>:</a:t>
            </a:r>
          </a:p>
          <a:p>
            <a:pPr marL="739775" lvl="3" indent="-165100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565A5C"/>
                </a:solidFill>
              </a:rPr>
              <a:t>Enter RMA or Credit Memo Number</a:t>
            </a:r>
            <a:endParaRPr lang="en-US" altLang="en-US" dirty="0">
              <a:ea typeface="ヒラギノ角ゴ Pro W3"/>
            </a:endParaRPr>
          </a:p>
          <a:p>
            <a:pPr marL="574675" lvl="2" indent="-230188">
              <a:lnSpc>
                <a:spcPct val="120000"/>
              </a:lnSpc>
              <a:spcBef>
                <a:spcPts val="500"/>
              </a:spcBef>
              <a:buFont typeface="+mj-lt"/>
              <a:buAutoNum type="alphaLcParenR"/>
            </a:pPr>
            <a:r>
              <a:rPr lang="en-US" altLang="en-US" sz="1400" dirty="0">
                <a:solidFill>
                  <a:srgbClr val="565A5C"/>
                </a:solidFill>
              </a:rPr>
              <a:t>Disposition:</a:t>
            </a:r>
          </a:p>
          <a:p>
            <a:pPr marL="739775" lvl="3" indent="-165100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565A5C"/>
                </a:solidFill>
              </a:rPr>
              <a:t> </a:t>
            </a:r>
            <a:r>
              <a:rPr lang="en-US" altLang="en-US" dirty="0">
                <a:solidFill>
                  <a:srgbClr val="565A5C"/>
                </a:solidFill>
              </a:rPr>
              <a:t>JW authorized to Scrap</a:t>
            </a:r>
          </a:p>
          <a:p>
            <a:pPr marL="974725" lvl="4">
              <a:lnSpc>
                <a:spcPct val="120000"/>
              </a:lnSpc>
              <a:spcBef>
                <a:spcPts val="500"/>
              </a:spcBef>
            </a:pPr>
            <a:r>
              <a:rPr lang="en-US" altLang="en-US" dirty="0">
                <a:ea typeface="ヒラギノ角ゴ Pro W3"/>
              </a:rPr>
              <a:t>Supplier must get approval from impacted JELD-WEN site</a:t>
            </a:r>
          </a:p>
          <a:p>
            <a:pPr marL="574675" lvl="2" indent="-230188">
              <a:lnSpc>
                <a:spcPct val="120000"/>
              </a:lnSpc>
              <a:spcBef>
                <a:spcPts val="500"/>
              </a:spcBef>
              <a:buFont typeface="+mj-lt"/>
              <a:buAutoNum type="alphaLcParenR"/>
            </a:pPr>
            <a:r>
              <a:rPr lang="en-US" altLang="en-US" sz="1400" dirty="0">
                <a:solidFill>
                  <a:srgbClr val="565A5C"/>
                </a:solidFill>
              </a:rPr>
              <a:t>Return Material</a:t>
            </a:r>
          </a:p>
          <a:p>
            <a:pPr marL="974725" lvl="4">
              <a:lnSpc>
                <a:spcPct val="120000"/>
              </a:lnSpc>
              <a:spcBef>
                <a:spcPts val="500"/>
              </a:spcBef>
            </a:pPr>
            <a:r>
              <a:rPr lang="en-US" altLang="en-US" dirty="0"/>
              <a:t>Supplier to provide shipping instructions to include carrier account number in the Notes/Comments box</a:t>
            </a:r>
          </a:p>
          <a:p>
            <a:pPr marL="860425" lvl="3" indent="-285750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565A5C"/>
                </a:solidFill>
              </a:rPr>
              <a:t>Problem Acknowledged</a:t>
            </a:r>
          </a:p>
          <a:p>
            <a:pPr marL="974725" lvl="4">
              <a:lnSpc>
                <a:spcPct val="120000"/>
              </a:lnSpc>
              <a:spcBef>
                <a:spcPts val="500"/>
              </a:spcBef>
            </a:pPr>
            <a:r>
              <a:rPr lang="en-US" altLang="en-US" dirty="0"/>
              <a:t>To be used when an RMA is not required</a:t>
            </a:r>
          </a:p>
          <a:p>
            <a:pPr marL="574675" lvl="2" indent="-230188">
              <a:lnSpc>
                <a:spcPct val="120000"/>
              </a:lnSpc>
              <a:spcBef>
                <a:spcPts val="500"/>
              </a:spcBef>
              <a:buFont typeface="+mj-lt"/>
              <a:buAutoNum type="alphaLcParenR"/>
            </a:pPr>
            <a:r>
              <a:rPr lang="en-US" altLang="en-US" sz="1400" dirty="0">
                <a:solidFill>
                  <a:srgbClr val="565A5C"/>
                </a:solidFill>
              </a:rPr>
              <a:t>RMA Credit Amount$</a:t>
            </a:r>
          </a:p>
          <a:p>
            <a:pPr marL="798513" lvl="3">
              <a:lnSpc>
                <a:spcPct val="120000"/>
              </a:lnSpc>
              <a:spcBef>
                <a:spcPts val="500"/>
              </a:spcBef>
            </a:pPr>
            <a:r>
              <a:rPr lang="en-US" altLang="en-US" dirty="0"/>
              <a:t>Enter the amount of the issued RMA.</a:t>
            </a:r>
          </a:p>
          <a:p>
            <a:pPr marL="974725" lvl="4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Must match the amount requested by JELD-WEN. If different contact JELD-WEN</a:t>
            </a:r>
          </a:p>
          <a:p>
            <a:pPr marL="165100" lvl="1" indent="0">
              <a:lnSpc>
                <a:spcPct val="120000"/>
              </a:lnSpc>
              <a:spcBef>
                <a:spcPts val="938"/>
              </a:spcBef>
              <a:buNone/>
            </a:pP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Problem IDs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6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To be completed by Supplier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825" y="1069387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Respond to Problem 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69688E-EEAC-407F-BF7A-18B03169AC52}"/>
              </a:ext>
            </a:extLst>
          </p:cNvPr>
          <p:cNvSpPr/>
          <p:nvPr/>
        </p:nvSpPr>
        <p:spPr>
          <a:xfrm>
            <a:off x="4572000" y="1130480"/>
            <a:ext cx="4091404" cy="111647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586CBC-8412-4A3A-9528-85EAA707FA1B}"/>
              </a:ext>
            </a:extLst>
          </p:cNvPr>
          <p:cNvSpPr/>
          <p:nvPr/>
        </p:nvSpPr>
        <p:spPr>
          <a:xfrm>
            <a:off x="4630803" y="4404085"/>
            <a:ext cx="4327291" cy="616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5425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+mj-lt"/>
              <a:buAutoNum type="alphaLcParenR" startAt="4"/>
            </a:pPr>
            <a:r>
              <a:rPr lang="en-US" altLang="en-US" sz="1400" dirty="0">
                <a:solidFill>
                  <a:srgbClr val="565A5C"/>
                </a:solidFill>
                <a:latin typeface="Arial" pitchFamily="34" charset="0"/>
                <a:cs typeface="Arial" pitchFamily="34" charset="0"/>
              </a:rPr>
              <a:t>Replacement in process</a:t>
            </a:r>
          </a:p>
          <a:p>
            <a:pPr marL="339725" lvl="2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565A5B"/>
                </a:solidFill>
                <a:latin typeface="Arial" pitchFamily="34" charset="0"/>
                <a:cs typeface="Arial" pitchFamily="34" charset="0"/>
              </a:rPr>
              <a:t>Supplier must get approval from impacted JELD-WEN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707730-F363-41F9-8E7E-291CBB20B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251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49B7C-ADDE-43CA-91AB-639893CD4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87" t="26366" r="21108" b="4641"/>
          <a:stretch/>
        </p:blipFill>
        <p:spPr>
          <a:xfrm>
            <a:off x="4310328" y="1269251"/>
            <a:ext cx="4665406" cy="3209596"/>
          </a:xfrm>
          <a:prstGeom prst="rect">
            <a:avLst/>
          </a:prstGeom>
        </p:spPr>
      </p:pic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49331" y="1575616"/>
            <a:ext cx="3960997" cy="5121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</a:rPr>
              <a:t>Use: Notes / Comments field to type any relevant information. </a:t>
            </a:r>
          </a:p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</a:rPr>
              <a:t>Enter the name of Supplier user that entered the information.</a:t>
            </a:r>
          </a:p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</a:rPr>
              <a:t>Notify JELD-WEN Owner complete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</a:rPr>
              <a:t>Check this box to notify JELD-WEN problem owner that you (supplier) has responded.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</a:rPr>
              <a:t>Click “Save/Next” or “Save Recall”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Problem IDs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6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To be completed by Supplier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584" y="1107941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Respond to Problem 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69688E-EEAC-407F-BF7A-18B03169AC52}"/>
              </a:ext>
            </a:extLst>
          </p:cNvPr>
          <p:cNvSpPr/>
          <p:nvPr/>
        </p:nvSpPr>
        <p:spPr>
          <a:xfrm>
            <a:off x="4627196" y="1271940"/>
            <a:ext cx="4348538" cy="108780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25FD17-D777-40EE-A790-949052B76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0728" y="425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49B7C-ADDE-43CA-91AB-639893CD4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87" t="26366" r="20282" b="4641"/>
          <a:stretch/>
        </p:blipFill>
        <p:spPr>
          <a:xfrm>
            <a:off x="3919234" y="1477593"/>
            <a:ext cx="5069210" cy="3388220"/>
          </a:xfrm>
          <a:prstGeom prst="rect">
            <a:avLst/>
          </a:prstGeom>
        </p:spPr>
      </p:pic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49331" y="1407292"/>
            <a:ext cx="3569904" cy="5121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</a:rPr>
              <a:t>Action items: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Problem Notifications my have action items assigned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Action </a:t>
            </a:r>
            <a:r>
              <a:rPr lang="en-US" altLang="en-US" dirty="0">
                <a:solidFill>
                  <a:srgbClr val="565A5C"/>
                </a:solidFill>
              </a:rPr>
              <a:t>items</a:t>
            </a:r>
            <a:r>
              <a:rPr lang="en-US" altLang="en-US" sz="1400" dirty="0">
                <a:solidFill>
                  <a:srgbClr val="565A5C"/>
                </a:solidFill>
              </a:rPr>
              <a:t> must be addressed</a:t>
            </a:r>
          </a:p>
          <a:p>
            <a:pPr marL="682625" lvl="2" indent="-342900">
              <a:lnSpc>
                <a:spcPct val="120000"/>
              </a:lnSpc>
              <a:spcBef>
                <a:spcPts val="938"/>
              </a:spcBef>
              <a:buFont typeface="+mj-lt"/>
              <a:buAutoNum type="arabicPeriod"/>
            </a:pPr>
            <a:r>
              <a:rPr lang="en-US" altLang="en-US" sz="1400" dirty="0">
                <a:solidFill>
                  <a:srgbClr val="565A5C"/>
                </a:solidFill>
              </a:rPr>
              <a:t>Respond</a:t>
            </a:r>
          </a:p>
          <a:p>
            <a:pPr marL="682625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565A5C"/>
                </a:solidFill>
              </a:rPr>
              <a:t>Update status</a:t>
            </a:r>
          </a:p>
          <a:p>
            <a:pPr marL="682625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565A5C"/>
                </a:solidFill>
              </a:rPr>
              <a:t>Add date completed</a:t>
            </a:r>
          </a:p>
          <a:p>
            <a:pPr marL="682625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565A5C"/>
                </a:solidFill>
              </a:rPr>
              <a:t>Save/Recall</a:t>
            </a:r>
          </a:p>
          <a:p>
            <a:pPr marL="682625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565A5C"/>
                </a:solidFill>
              </a:rPr>
              <a:t>Click “Send email”</a:t>
            </a:r>
          </a:p>
          <a:p>
            <a:pPr marL="682625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565A5C"/>
                </a:solidFill>
              </a:rPr>
              <a:t>Save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A887B76-60F1-4102-ADF8-226AE4AB1E88}"/>
              </a:ext>
            </a:extLst>
          </p:cNvPr>
          <p:cNvSpPr txBox="1">
            <a:spLocks/>
          </p:cNvSpPr>
          <p:nvPr/>
        </p:nvSpPr>
        <p:spPr bwMode="auto">
          <a:xfrm>
            <a:off x="4840882" y="3797777"/>
            <a:ext cx="4222669" cy="14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charset="2"/>
              <a:buChar char="§"/>
              <a:defRPr sz="1600" kern="1200">
                <a:solidFill>
                  <a:srgbClr val="565A5B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338138" indent="-173038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rgbClr val="565A5B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515938" indent="-176213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rgbClr val="565A5B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681038" indent="-176213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rgbClr val="565A5B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857250" indent="-176213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rgbClr val="565A5B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838" lvl="2">
              <a:lnSpc>
                <a:spcPct val="120000"/>
              </a:lnSpc>
            </a:pPr>
            <a:endParaRPr lang="en-US" altLang="en-US" sz="1200" dirty="0">
              <a:ea typeface="ヒラギノ角ゴ Pro W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Problem IDs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6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To be completed by Supplier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330" y="1091216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Problem ID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9F3C13-20B5-4A26-B4F3-0E20397BF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2" y="5987845"/>
            <a:ext cx="8461375" cy="404430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cs typeface="ヒラギノ角ゴ Pro W3" charset="0"/>
              </a:rPr>
              <a:t>Note: All action items must be addressed in order to close the problem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B99E8-2C71-4391-B005-42A45D8A6B53}"/>
              </a:ext>
            </a:extLst>
          </p:cNvPr>
          <p:cNvSpPr/>
          <p:nvPr/>
        </p:nvSpPr>
        <p:spPr>
          <a:xfrm>
            <a:off x="3996814" y="3355050"/>
            <a:ext cx="4991630" cy="138325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406651C9-1D65-403B-92F7-8DE493F6B9D3}"/>
              </a:ext>
            </a:extLst>
          </p:cNvPr>
          <p:cNvSpPr/>
          <p:nvPr/>
        </p:nvSpPr>
        <p:spPr>
          <a:xfrm>
            <a:off x="2322871" y="5030012"/>
            <a:ext cx="1162440" cy="445916"/>
          </a:xfrm>
          <a:prstGeom prst="callout2">
            <a:avLst>
              <a:gd name="adj1" fmla="val -2372"/>
              <a:gd name="adj2" fmla="val 66541"/>
              <a:gd name="adj3" fmla="val -46024"/>
              <a:gd name="adj4" fmla="val 72780"/>
              <a:gd name="adj5" fmla="val -149736"/>
              <a:gd name="adj6" fmla="val 185135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1. Respond to Action</a:t>
            </a:r>
          </a:p>
        </p:txBody>
      </p:sp>
      <p:sp>
        <p:nvSpPr>
          <p:cNvPr id="12" name="Callout: Bent Line with No Border 11">
            <a:extLst>
              <a:ext uri="{FF2B5EF4-FFF2-40B4-BE49-F238E27FC236}">
                <a16:creationId xmlns:a16="http://schemas.microsoft.com/office/drawing/2014/main" id="{462BFA31-887E-4F74-BC68-9A712AC1D16A}"/>
              </a:ext>
            </a:extLst>
          </p:cNvPr>
          <p:cNvSpPr/>
          <p:nvPr/>
        </p:nvSpPr>
        <p:spPr>
          <a:xfrm>
            <a:off x="4163963" y="4931814"/>
            <a:ext cx="1026244" cy="659228"/>
          </a:xfrm>
          <a:prstGeom prst="callout2">
            <a:avLst>
              <a:gd name="adj1" fmla="val -2372"/>
              <a:gd name="adj2" fmla="val 66541"/>
              <a:gd name="adj3" fmla="val -46024"/>
              <a:gd name="adj4" fmla="val 72780"/>
              <a:gd name="adj5" fmla="val -135245"/>
              <a:gd name="adj6" fmla="val 227199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2. Update Action status</a:t>
            </a:r>
          </a:p>
        </p:txBody>
      </p:sp>
      <p:sp>
        <p:nvSpPr>
          <p:cNvPr id="13" name="Callout: Bent Line with No Border 12">
            <a:extLst>
              <a:ext uri="{FF2B5EF4-FFF2-40B4-BE49-F238E27FC236}">
                <a16:creationId xmlns:a16="http://schemas.microsoft.com/office/drawing/2014/main" id="{88690C8A-B3D7-4315-A59B-71EE079CEC12}"/>
              </a:ext>
            </a:extLst>
          </p:cNvPr>
          <p:cNvSpPr/>
          <p:nvPr/>
        </p:nvSpPr>
        <p:spPr>
          <a:xfrm>
            <a:off x="5729749" y="5031995"/>
            <a:ext cx="1149876" cy="445916"/>
          </a:xfrm>
          <a:prstGeom prst="callout2">
            <a:avLst>
              <a:gd name="adj1" fmla="val -2372"/>
              <a:gd name="adj2" fmla="val 66541"/>
              <a:gd name="adj3" fmla="val -46024"/>
              <a:gd name="adj4" fmla="val 72780"/>
              <a:gd name="adj5" fmla="val -245652"/>
              <a:gd name="adj6" fmla="val 14518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3. Add Date Completed</a:t>
            </a:r>
          </a:p>
        </p:txBody>
      </p:sp>
      <p:sp>
        <p:nvSpPr>
          <p:cNvPr id="14" name="Callout: Bent Line with No Border 13">
            <a:extLst>
              <a:ext uri="{FF2B5EF4-FFF2-40B4-BE49-F238E27FC236}">
                <a16:creationId xmlns:a16="http://schemas.microsoft.com/office/drawing/2014/main" id="{C1BA9C77-D1EE-4280-890F-1405659F1134}"/>
              </a:ext>
            </a:extLst>
          </p:cNvPr>
          <p:cNvSpPr/>
          <p:nvPr/>
        </p:nvSpPr>
        <p:spPr>
          <a:xfrm>
            <a:off x="7484805" y="5095540"/>
            <a:ext cx="1468190" cy="764793"/>
          </a:xfrm>
          <a:prstGeom prst="callout2">
            <a:avLst>
              <a:gd name="adj1" fmla="val -2372"/>
              <a:gd name="adj2" fmla="val 66541"/>
              <a:gd name="adj3" fmla="val -46024"/>
              <a:gd name="adj4" fmla="val 72780"/>
              <a:gd name="adj5" fmla="val -146643"/>
              <a:gd name="adj6" fmla="val 36298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5 .Click “Send Email” to notify JELD-WEN Problem owner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BDCFD6F-0E7A-4B99-9A11-7456E25D4E1E}"/>
              </a:ext>
            </a:extLst>
          </p:cNvPr>
          <p:cNvSpPr/>
          <p:nvPr/>
        </p:nvSpPr>
        <p:spPr>
          <a:xfrm>
            <a:off x="5877233" y="1595384"/>
            <a:ext cx="1718420" cy="1534015"/>
          </a:xfrm>
          <a:prstGeom prst="cloudCallout">
            <a:avLst>
              <a:gd name="adj1" fmla="val 72834"/>
              <a:gd name="adj2" fmla="val 95863"/>
            </a:avLst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4. Remember to “Save/ Recall”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556C20-F934-4BF2-8830-0F3F6AE68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4434" y="24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8">
            <a:extLst>
              <a:ext uri="{FF2B5EF4-FFF2-40B4-BE49-F238E27FC236}">
                <a16:creationId xmlns:a16="http://schemas.microsoft.com/office/drawing/2014/main" id="{49045574-4929-4663-9CDF-A45921D9051A}"/>
              </a:ext>
            </a:extLst>
          </p:cNvPr>
          <p:cNvSpPr>
            <a:spLocks noGrp="1"/>
          </p:cNvSpPr>
          <p:nvPr>
            <p:ph sz="half" idx="19"/>
          </p:nvPr>
        </p:nvSpPr>
        <p:spPr bwMode="auto">
          <a:xfrm>
            <a:off x="341313" y="1977539"/>
            <a:ext cx="8097837" cy="3544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PHRED is a web-based Problem Notification and Corrective Action System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Note: Works best in Chrome browser</a:t>
            </a: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JELD-WEN utilizes this system for notifying suppliers: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Problem with product or services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Requesting RMA (Returned Material Authorization) e.g. credit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Issuing Corrective Actions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0B55F6-FB5D-4D71-9393-66E6D8482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748338"/>
            <a:ext cx="8461375" cy="5937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cs typeface="ヒラギノ角ゴ Pro W3" charset="0"/>
              </a:rPr>
              <a:t>PHRED – IS NOT AN ACRONYM FOR ANY QUALITY MEANING.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cs typeface="ヒラギノ角ゴ Pro W3" charset="0"/>
              </a:rPr>
              <a:t>IT IS SIMPLY THE NAME OF THE SOLUTION PROVIDER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855D4-DE21-4480-A42D-5303FF10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169604"/>
            <a:ext cx="8097837" cy="63976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What is PHRED</a:t>
            </a:r>
            <a:endParaRPr lang="en-US" dirty="0">
              <a:solidFill>
                <a:srgbClr val="1D446B"/>
              </a:solidFill>
              <a:latin typeface="Arial" charset="0"/>
              <a:cs typeface="ヒラギノ角ゴ Pro W3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FD2A7-0894-4D21-A35D-1DE0A434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Solutions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720844-F570-4A3B-8D7D-CF6F185F8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1" y="5853611"/>
            <a:ext cx="335280" cy="38317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E8B8A8-D455-466A-B94C-C285C5BEF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34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79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C2D732-247D-497D-B9DF-7373DEACAB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0466" r="19658" b="44630"/>
          <a:stretch/>
        </p:blipFill>
        <p:spPr>
          <a:xfrm>
            <a:off x="3819833" y="4190673"/>
            <a:ext cx="4651887" cy="1504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084781-2F9D-4797-A3AD-325608A8B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62" t="49066" r="21935" b="5269"/>
          <a:stretch/>
        </p:blipFill>
        <p:spPr>
          <a:xfrm>
            <a:off x="4065339" y="1382071"/>
            <a:ext cx="4737348" cy="2322025"/>
          </a:xfrm>
          <a:prstGeom prst="rect">
            <a:avLst/>
          </a:prstGeom>
        </p:spPr>
      </p:pic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41312" y="1497828"/>
            <a:ext cx="3271398" cy="5121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73038" lvl="2" indent="-173038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Save Recall</a:t>
            </a:r>
          </a:p>
          <a:p>
            <a:pPr marL="173038" lvl="2" indent="-173038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In the Send Supplier Email to section:</a:t>
            </a:r>
          </a:p>
          <a:p>
            <a:pPr marL="173038" lvl="2" indent="-173038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Select “Send to all team Members”</a:t>
            </a:r>
          </a:p>
          <a:p>
            <a:pPr marL="173038" lvl="2" indent="-173038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Save/Recall</a:t>
            </a:r>
          </a:p>
          <a:p>
            <a:pPr marL="173038" lvl="2" indent="-173038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Click “Send email”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</a:rPr>
              <a:t>PHRED System will send email to all team members, including JELD-WEN</a:t>
            </a:r>
          </a:p>
          <a:p>
            <a:pPr marL="173038" lvl="2" indent="-173038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Save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Problem IDs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6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Ready for JELD-WEN Review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2" y="1059450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600" dirty="0"/>
              <a:t>Ready for JELD-WEN Review</a:t>
            </a:r>
          </a:p>
        </p:txBody>
      </p:sp>
      <p:sp>
        <p:nvSpPr>
          <p:cNvPr id="14" name="Callout: Bent Line with No Border 13">
            <a:extLst>
              <a:ext uri="{FF2B5EF4-FFF2-40B4-BE49-F238E27FC236}">
                <a16:creationId xmlns:a16="http://schemas.microsoft.com/office/drawing/2014/main" id="{C1BA9C77-D1EE-4280-890F-1405659F1134}"/>
              </a:ext>
            </a:extLst>
          </p:cNvPr>
          <p:cNvSpPr/>
          <p:nvPr/>
        </p:nvSpPr>
        <p:spPr>
          <a:xfrm>
            <a:off x="5322071" y="2728759"/>
            <a:ext cx="1468190" cy="764793"/>
          </a:xfrm>
          <a:prstGeom prst="callout2">
            <a:avLst>
              <a:gd name="adj1" fmla="val -2372"/>
              <a:gd name="adj2" fmla="val 48962"/>
              <a:gd name="adj3" fmla="val -50845"/>
              <a:gd name="adj4" fmla="val 30087"/>
              <a:gd name="adj5" fmla="val -83005"/>
              <a:gd name="adj6" fmla="val 16710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Click “Send Email” to all team members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3A6ACA-B03B-4A10-AE5C-F1EF05BE86CB}"/>
              </a:ext>
            </a:extLst>
          </p:cNvPr>
          <p:cNvSpPr/>
          <p:nvPr/>
        </p:nvSpPr>
        <p:spPr>
          <a:xfrm>
            <a:off x="4065339" y="1924884"/>
            <a:ext cx="4991630" cy="317298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19EE3E-631E-4D74-ADA8-2B916ACCAE58}"/>
              </a:ext>
            </a:extLst>
          </p:cNvPr>
          <p:cNvSpPr/>
          <p:nvPr/>
        </p:nvSpPr>
        <p:spPr>
          <a:xfrm>
            <a:off x="4166419" y="4190671"/>
            <a:ext cx="1155652" cy="27071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allout: Bent Line with No Border 17">
            <a:extLst>
              <a:ext uri="{FF2B5EF4-FFF2-40B4-BE49-F238E27FC236}">
                <a16:creationId xmlns:a16="http://schemas.microsoft.com/office/drawing/2014/main" id="{1F4D6246-E8EB-4883-94F3-C3D05D40BE96}"/>
              </a:ext>
            </a:extLst>
          </p:cNvPr>
          <p:cNvSpPr/>
          <p:nvPr/>
        </p:nvSpPr>
        <p:spPr>
          <a:xfrm>
            <a:off x="6432642" y="4037280"/>
            <a:ext cx="1468190" cy="764793"/>
          </a:xfrm>
          <a:prstGeom prst="callout2">
            <a:avLst>
              <a:gd name="adj1" fmla="val 49695"/>
              <a:gd name="adj2" fmla="val -2269"/>
              <a:gd name="adj3" fmla="val 40755"/>
              <a:gd name="adj4" fmla="val -38220"/>
              <a:gd name="adj5" fmla="val 42342"/>
              <a:gd name="adj6" fmla="val -76711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Save/Next to leave Problem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62F5D5-AC8A-4056-9189-0F1768BCB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1619" y="478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2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CW-DH-Seat-Table-IB.jpg">
            <a:extLst>
              <a:ext uri="{FF2B5EF4-FFF2-40B4-BE49-F238E27FC236}">
                <a16:creationId xmlns:a16="http://schemas.microsoft.com/office/drawing/2014/main" id="{3F5DF9B7-58EF-4F2D-9AF6-4D76842D34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9604" b="9604"/>
          <a:stretch/>
        </p:blipFill>
        <p:spPr>
          <a:xfrm>
            <a:off x="0" y="0"/>
            <a:ext cx="9144000" cy="6350000"/>
          </a:xfrm>
        </p:spPr>
      </p:pic>
      <p:sp>
        <p:nvSpPr>
          <p:cNvPr id="30723" name="Content Placeholder 7">
            <a:extLst>
              <a:ext uri="{FF2B5EF4-FFF2-40B4-BE49-F238E27FC236}">
                <a16:creationId xmlns:a16="http://schemas.microsoft.com/office/drawing/2014/main" id="{F1C323AC-16E5-4F39-9A46-1C7F09E2696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849334" y="2965756"/>
            <a:ext cx="4467225" cy="130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accent1"/>
                </a:solidFill>
                <a:ea typeface="ヒラギノ角ゴ Pro W3"/>
              </a:rPr>
              <a:t>8D (Corrective Action)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solidFill>
                <a:srgbClr val="FFFFFF"/>
              </a:solidFill>
              <a:ea typeface="ヒラギノ角ゴ Pro W3"/>
            </a:endParaRPr>
          </a:p>
        </p:txBody>
      </p:sp>
      <p:sp>
        <p:nvSpPr>
          <p:cNvPr id="30724" name="Title 3">
            <a:extLst>
              <a:ext uri="{FF2B5EF4-FFF2-40B4-BE49-F238E27FC236}">
                <a16:creationId xmlns:a16="http://schemas.microsoft.com/office/drawing/2014/main" id="{B564B56F-2600-4505-8E3D-2E0670D20B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97715" y="2331372"/>
            <a:ext cx="7921625" cy="73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>
                <a:solidFill>
                  <a:schemeClr val="accent1"/>
                </a:solidFill>
                <a:ea typeface="ヒラギノ角ゴ Pro W3"/>
              </a:rPr>
              <a:t>UPDATING PHRED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084F4A-5471-46EF-B334-3136C1DDB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1116" y="1426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81586"/>
            <a:ext cx="3768725" cy="25314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600" dirty="0"/>
              <a:t>Suppliers Must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26726" y="1396225"/>
            <a:ext cx="3943349" cy="435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5100" lvl="1" indent="-165100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Respond to Corrective Actions by due date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Providing containment information within 24-48 hours</a:t>
            </a:r>
          </a:p>
          <a:p>
            <a:pPr marL="679450" lvl="3" indent="-171450">
              <a:lnSpc>
                <a:spcPct val="120000"/>
              </a:lnSpc>
              <a:spcBef>
                <a:spcPts val="938"/>
              </a:spcBef>
              <a:buFont typeface="Courier New" panose="02070309020205020404" pitchFamily="49" charset="0"/>
              <a:buChar char="o"/>
            </a:pPr>
            <a:r>
              <a:rPr lang="en-US" altLang="en-US" dirty="0">
                <a:solidFill>
                  <a:srgbClr val="565A5C"/>
                </a:solidFill>
              </a:rPr>
              <a:t>Containment plan must include information on status of product lots that are suspect, open purchase orders, and any product that is in transit and interim actions taken such as: 100% inspection etc.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Suppliers may attach internal Corrective Action formats so long as they meet an A3 or 8D approach</a:t>
            </a:r>
          </a:p>
          <a:p>
            <a:pPr marL="677863" lvl="3" indent="-169863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Suppliers must still address all required fields by adding text “See attached A3” so that program can save and allow you to submit response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34CC2-34FC-4A79-AA57-B90A3ABEC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430" r="22661" b="5843"/>
          <a:stretch/>
        </p:blipFill>
        <p:spPr>
          <a:xfrm>
            <a:off x="4439837" y="1143972"/>
            <a:ext cx="4444361" cy="38281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E7FE2C-D018-4A03-B1C5-31F0238AE216}"/>
              </a:ext>
            </a:extLst>
          </p:cNvPr>
          <p:cNvSpPr/>
          <p:nvPr/>
        </p:nvSpPr>
        <p:spPr>
          <a:xfrm>
            <a:off x="4441423" y="1334729"/>
            <a:ext cx="4442775" cy="34643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1BDF6A-8119-4187-BF9F-A4CECDFED1CC}"/>
              </a:ext>
            </a:extLst>
          </p:cNvPr>
          <p:cNvSpPr/>
          <p:nvPr/>
        </p:nvSpPr>
        <p:spPr>
          <a:xfrm>
            <a:off x="4439837" y="1693170"/>
            <a:ext cx="491912" cy="25617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04253-8823-4B30-BF42-1358F92C5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0237" y="24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F34CC2-34FC-4A79-AA57-B90A3ABEC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430" r="22661" b="42820"/>
          <a:stretch/>
        </p:blipFill>
        <p:spPr>
          <a:xfrm>
            <a:off x="4104904" y="3166685"/>
            <a:ext cx="4444361" cy="2137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602B9-9EC4-495E-AE50-700997045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8997" r="22581" b="62540"/>
          <a:stretch/>
        </p:blipFill>
        <p:spPr>
          <a:xfrm>
            <a:off x="3967317" y="1553771"/>
            <a:ext cx="5004050" cy="1460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179" y="1010894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Instruction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36179" y="1452022"/>
            <a:ext cx="3483653" cy="3544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7338" lvl="1" indent="-287338">
              <a:lnSpc>
                <a:spcPct val="120000"/>
              </a:lnSpc>
              <a:spcBef>
                <a:spcPts val="938"/>
              </a:spcBef>
              <a:buFont typeface="+mj-lt"/>
              <a:buAutoNum type="arabicPeriod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Home Screen: Select the 8D</a:t>
            </a:r>
          </a:p>
          <a:p>
            <a:pPr marL="287338" lvl="1" indent="-287338">
              <a:lnSpc>
                <a:spcPct val="120000"/>
              </a:lnSpc>
              <a:spcBef>
                <a:spcPts val="938"/>
              </a:spcBef>
              <a:buFont typeface="+mj-lt"/>
              <a:buAutoNum type="arabicPeriod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Now in 8D Tab (steps D1-2)</a:t>
            </a:r>
          </a:p>
          <a:p>
            <a:pPr marL="342900" lvl="3" indent="0">
              <a:lnSpc>
                <a:spcPct val="120000"/>
              </a:lnSpc>
              <a:spcBef>
                <a:spcPts val="938"/>
              </a:spcBef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*D1-D2 is the Problem Identification screen but is now part of the 8D – Corrective action</a:t>
            </a:r>
          </a:p>
          <a:p>
            <a:pPr marL="287338" lvl="1" indent="-287338">
              <a:lnSpc>
                <a:spcPct val="120000"/>
              </a:lnSpc>
              <a:spcBef>
                <a:spcPts val="938"/>
              </a:spcBef>
              <a:buFont typeface="+mj-lt"/>
              <a:buAutoNum type="arabicPeriod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Review information and attachments as instructed in Problem Identification section</a:t>
            </a:r>
          </a:p>
          <a:p>
            <a:pPr marL="508000" lvl="1" indent="-342900">
              <a:lnSpc>
                <a:spcPct val="120000"/>
              </a:lnSpc>
              <a:spcBef>
                <a:spcPts val="938"/>
              </a:spcBef>
              <a:buFont typeface="+mj-lt"/>
              <a:buAutoNum type="arabicPeriod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7FE2C-D018-4A03-B1C5-31F0238AE216}"/>
              </a:ext>
            </a:extLst>
          </p:cNvPr>
          <p:cNvSpPr/>
          <p:nvPr/>
        </p:nvSpPr>
        <p:spPr>
          <a:xfrm>
            <a:off x="4104904" y="3306203"/>
            <a:ext cx="4442775" cy="34643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23F1EE-E000-41D9-90AD-A993A3AB0E36}"/>
              </a:ext>
            </a:extLst>
          </p:cNvPr>
          <p:cNvSpPr/>
          <p:nvPr/>
        </p:nvSpPr>
        <p:spPr>
          <a:xfrm>
            <a:off x="4435577" y="2679529"/>
            <a:ext cx="272845" cy="17556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4715B-2348-4C7A-A6C5-5EDADF3F398D}"/>
              </a:ext>
            </a:extLst>
          </p:cNvPr>
          <p:cNvSpPr/>
          <p:nvPr/>
        </p:nvSpPr>
        <p:spPr>
          <a:xfrm>
            <a:off x="3998912" y="4542503"/>
            <a:ext cx="436665" cy="157984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509844-0128-4B49-8DE3-5C110F3C1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8822" y="359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904877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sz="1200" dirty="0"/>
              <a:t>Containment is a band-aid to stop the bleeding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699" y="1002191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Containment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122761" y="1489001"/>
            <a:ext cx="3837694" cy="471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4. Click on D3 - Containment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Containment: immediate actions taken to address the symptoms of a detected nonconformity and isolate the problem. *mitigate all risk of nonconforming product getting to JELD-WEN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Examples: </a:t>
            </a:r>
          </a:p>
          <a:p>
            <a:pPr marL="628650" lvl="2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565A5C"/>
                </a:solidFill>
                <a:ea typeface="ヒラギノ角ゴ Pro W3"/>
              </a:rPr>
              <a:t>Identify all suspect product (WIP: work in process, Stock, Identify product in transit and promptly communicate to JELD-WEN) and taking actions such as: 100% inspection/sorting etc.</a:t>
            </a:r>
          </a:p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5. Complete containment fields all Fields</a:t>
            </a:r>
          </a:p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6. Address any assigned action items </a:t>
            </a:r>
          </a:p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7. Save/Recall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34CC2-34FC-4A79-AA57-B90A3ABEC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430" r="22499" b="66056"/>
          <a:stretch/>
        </p:blipFill>
        <p:spPr>
          <a:xfrm>
            <a:off x="4029424" y="1087436"/>
            <a:ext cx="4922846" cy="11838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E7FE2C-D018-4A03-B1C5-31F0238AE216}"/>
              </a:ext>
            </a:extLst>
          </p:cNvPr>
          <p:cNvSpPr/>
          <p:nvPr/>
        </p:nvSpPr>
        <p:spPr>
          <a:xfrm>
            <a:off x="4756355" y="1405594"/>
            <a:ext cx="641555" cy="18723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4C54D11D-58B0-4C9C-8929-F96E2EEB5A14}"/>
              </a:ext>
            </a:extLst>
          </p:cNvPr>
          <p:cNvSpPr/>
          <p:nvPr/>
        </p:nvSpPr>
        <p:spPr>
          <a:xfrm>
            <a:off x="6628413" y="1554446"/>
            <a:ext cx="2174274" cy="532451"/>
          </a:xfrm>
          <a:prstGeom prst="callout2">
            <a:avLst>
              <a:gd name="adj1" fmla="val 49931"/>
              <a:gd name="adj2" fmla="val 49"/>
              <a:gd name="adj3" fmla="val 20382"/>
              <a:gd name="adj4" fmla="val -35764"/>
              <a:gd name="adj5" fmla="val 3249"/>
              <a:gd name="adj6" fmla="val -5681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Click on “D3 -  Containment”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FBDEF0-1BD8-44AA-BDBC-F1A0206AE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8417" r="22419" b="14731"/>
          <a:stretch/>
        </p:blipFill>
        <p:spPr>
          <a:xfrm>
            <a:off x="4110038" y="2306893"/>
            <a:ext cx="4344498" cy="3404742"/>
          </a:xfrm>
          <a:prstGeom prst="rect">
            <a:avLst/>
          </a:prstGeom>
        </p:spPr>
      </p:pic>
      <p:sp>
        <p:nvSpPr>
          <p:cNvPr id="12" name="Callout: Bent Line with No Border 11">
            <a:extLst>
              <a:ext uri="{FF2B5EF4-FFF2-40B4-BE49-F238E27FC236}">
                <a16:creationId xmlns:a16="http://schemas.microsoft.com/office/drawing/2014/main" id="{850ED52F-4283-45D4-8694-4378C67E04A4}"/>
              </a:ext>
            </a:extLst>
          </p:cNvPr>
          <p:cNvSpPr/>
          <p:nvPr/>
        </p:nvSpPr>
        <p:spPr>
          <a:xfrm>
            <a:off x="7250662" y="5179184"/>
            <a:ext cx="1552025" cy="532451"/>
          </a:xfrm>
          <a:prstGeom prst="callout2">
            <a:avLst>
              <a:gd name="adj1" fmla="val 49931"/>
              <a:gd name="adj2" fmla="val 49"/>
              <a:gd name="adj3" fmla="val 20382"/>
              <a:gd name="adj4" fmla="val -35764"/>
              <a:gd name="adj5" fmla="val 3249"/>
              <a:gd name="adj6" fmla="val -5681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Address any assigned action items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4BE3B1-289D-49E6-ADF9-483ED8A9B05A}"/>
              </a:ext>
            </a:extLst>
          </p:cNvPr>
          <p:cNvSpPr/>
          <p:nvPr/>
        </p:nvSpPr>
        <p:spPr>
          <a:xfrm>
            <a:off x="4435577" y="4417143"/>
            <a:ext cx="4357586" cy="135342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C0AA56-BAF6-4CF7-BEB6-FFD4DAD5ECF2}"/>
              </a:ext>
            </a:extLst>
          </p:cNvPr>
          <p:cNvSpPr/>
          <p:nvPr/>
        </p:nvSpPr>
        <p:spPr>
          <a:xfrm>
            <a:off x="4449620" y="3060799"/>
            <a:ext cx="4357586" cy="126242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F69D55-5FFF-485A-AE02-F737FA953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9824" y="477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F53583-D494-4881-A314-077F80FB5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54" t="8759" r="22335" b="11482"/>
          <a:stretch/>
        </p:blipFill>
        <p:spPr>
          <a:xfrm>
            <a:off x="4435577" y="2214771"/>
            <a:ext cx="4187804" cy="340242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904877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sz="1200" dirty="0"/>
              <a:t>You can’t fix the problem if you don’t know the true root cause of the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50733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D4 - Root Cause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191729" y="1474762"/>
            <a:ext cx="3837694" cy="4242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8. Click on D4 - Root Cause/List of possible cause</a:t>
            </a:r>
          </a:p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9. Identify possible causes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565A5C"/>
                </a:solidFill>
              </a:rPr>
              <a:t>You must enter at least one Possible Cause in order to continue in the Root Cause section</a:t>
            </a:r>
            <a:endParaRPr lang="en-US" altLang="en-US" sz="1400" dirty="0">
              <a:solidFill>
                <a:srgbClr val="565A5C"/>
              </a:solidFill>
            </a:endParaRPr>
          </a:p>
          <a:p>
            <a:pPr marL="677863" lvl="3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Identifying possible causes is essential because as it helps the team think outside any biased causes</a:t>
            </a:r>
          </a:p>
          <a:p>
            <a:pPr marL="515938" lvl="3" indent="-346075">
              <a:lnSpc>
                <a:spcPct val="120000"/>
              </a:lnSpc>
              <a:buNone/>
            </a:pPr>
            <a:r>
              <a:rPr lang="en-US" altLang="en-US" sz="1600" dirty="0">
                <a:solidFill>
                  <a:srgbClr val="565A5C"/>
                </a:solidFill>
              </a:rPr>
              <a:t>10. Click “Save/Next” to move to next step</a:t>
            </a:r>
          </a:p>
          <a:p>
            <a:pPr marL="685800" lvl="3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</a:rPr>
              <a:t>or click Save/Recall and select “Pick Possible Causes” from the header</a:t>
            </a:r>
          </a:p>
          <a:p>
            <a:pPr marL="677863" lvl="3" indent="-169863">
              <a:lnSpc>
                <a:spcPct val="120000"/>
              </a:lnSpc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6286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12" name="Callout: Bent Line with No Border 11">
            <a:extLst>
              <a:ext uri="{FF2B5EF4-FFF2-40B4-BE49-F238E27FC236}">
                <a16:creationId xmlns:a16="http://schemas.microsoft.com/office/drawing/2014/main" id="{850ED52F-4283-45D4-8694-4378C67E04A4}"/>
              </a:ext>
            </a:extLst>
          </p:cNvPr>
          <p:cNvSpPr/>
          <p:nvPr/>
        </p:nvSpPr>
        <p:spPr>
          <a:xfrm>
            <a:off x="6614652" y="3663464"/>
            <a:ext cx="2094271" cy="532451"/>
          </a:xfrm>
          <a:prstGeom prst="callout2">
            <a:avLst>
              <a:gd name="adj1" fmla="val 61011"/>
              <a:gd name="adj2" fmla="val -1390"/>
              <a:gd name="adj3" fmla="val 71625"/>
              <a:gd name="adj4" fmla="val -36943"/>
              <a:gd name="adj5" fmla="val 76652"/>
              <a:gd name="adj6" fmla="val -62311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Click Add if you have more causes you want  note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4BE3B1-289D-49E6-ADF9-483ED8A9B05A}"/>
              </a:ext>
            </a:extLst>
          </p:cNvPr>
          <p:cNvSpPr/>
          <p:nvPr/>
        </p:nvSpPr>
        <p:spPr>
          <a:xfrm>
            <a:off x="4793225" y="2772380"/>
            <a:ext cx="3999937" cy="142353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4D3475-33DE-4849-8100-BF532FB4EB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8981" r="22609" b="73023"/>
          <a:stretch/>
        </p:blipFill>
        <p:spPr>
          <a:xfrm>
            <a:off x="3805893" y="1184601"/>
            <a:ext cx="4922940" cy="909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E7FE2C-D018-4A03-B1C5-31F0238AE216}"/>
              </a:ext>
            </a:extLst>
          </p:cNvPr>
          <p:cNvSpPr/>
          <p:nvPr/>
        </p:nvSpPr>
        <p:spPr>
          <a:xfrm>
            <a:off x="5114578" y="1607575"/>
            <a:ext cx="641555" cy="2953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B71A4-6ED7-4918-8E16-8D20E4E7E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9823" y="589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4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A92F94-8529-43E5-A573-BC9F9FF22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9284" r="23085" b="40883"/>
          <a:stretch/>
        </p:blipFill>
        <p:spPr>
          <a:xfrm>
            <a:off x="3418931" y="1187180"/>
            <a:ext cx="5383756" cy="28035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904877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sz="1200" dirty="0"/>
              <a:t>You can’t fix the problem if you don’t know the true root cause of the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50733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D4 - Root Cause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169607" y="1544787"/>
            <a:ext cx="2890683" cy="4242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11. Pick a Point of Cause</a:t>
            </a:r>
          </a:p>
          <a:p>
            <a:pPr marL="515938" lvl="1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This exercise helps the team explore all possible causes</a:t>
            </a:r>
          </a:p>
          <a:p>
            <a:pPr marL="515938" lvl="3" indent="-346075">
              <a:lnSpc>
                <a:spcPct val="120000"/>
              </a:lnSpc>
              <a:buNone/>
            </a:pPr>
            <a:r>
              <a:rPr lang="en-US" altLang="en-US" sz="1600" dirty="0">
                <a:solidFill>
                  <a:srgbClr val="565A5C"/>
                </a:solidFill>
              </a:rPr>
              <a:t>12. Click “Save/Next” to move to next step</a:t>
            </a:r>
          </a:p>
          <a:p>
            <a:pPr marL="685800" lvl="3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</a:rPr>
              <a:t>or click Save/Recall and select “5-Why’s” from the header</a:t>
            </a:r>
          </a:p>
          <a:p>
            <a:pPr marL="677863" lvl="3" indent="-169863">
              <a:lnSpc>
                <a:spcPct val="120000"/>
              </a:lnSpc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6286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AB54-5B14-4C79-8DEA-D4C46FA5FE94}"/>
              </a:ext>
            </a:extLst>
          </p:cNvPr>
          <p:cNvSpPr/>
          <p:nvPr/>
        </p:nvSpPr>
        <p:spPr>
          <a:xfrm>
            <a:off x="6629400" y="2101644"/>
            <a:ext cx="2057400" cy="35396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953841-9BFE-4903-A787-8FDB683A3A94}"/>
              </a:ext>
            </a:extLst>
          </p:cNvPr>
          <p:cNvCxnSpPr>
            <a:cxnSpLocks/>
          </p:cNvCxnSpPr>
          <p:nvPr/>
        </p:nvCxnSpPr>
        <p:spPr>
          <a:xfrm flipH="1">
            <a:off x="5390535" y="2227006"/>
            <a:ext cx="1170158" cy="1769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83902B-BBBD-4505-BF53-EA7A15F45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6936" y="441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AD6F4B-03FD-482D-BEBD-0B45EEA1B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430" r="22581" b="11578"/>
          <a:stretch/>
        </p:blipFill>
        <p:spPr>
          <a:xfrm>
            <a:off x="3644951" y="1209302"/>
            <a:ext cx="5071345" cy="40570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904877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sz="1200" dirty="0"/>
              <a:t>You can’t fix anything if you don’t know the true root cause of the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50733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D4 - Root Cause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184356" y="1467469"/>
            <a:ext cx="3089786" cy="4242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5100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13. 5-Why exercise</a:t>
            </a:r>
          </a:p>
          <a:p>
            <a:pPr marL="515938" lvl="1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This exercise helps the team identify the root cause of the problem</a:t>
            </a:r>
          </a:p>
          <a:p>
            <a:pPr marL="515938" lvl="3" indent="-346075">
              <a:lnSpc>
                <a:spcPct val="120000"/>
              </a:lnSpc>
              <a:buNone/>
            </a:pPr>
            <a:r>
              <a:rPr lang="en-US" altLang="en-US" sz="1600" dirty="0">
                <a:solidFill>
                  <a:srgbClr val="565A5C"/>
                </a:solidFill>
              </a:rPr>
              <a:t>14. Click “Save/Next” to move to next step</a:t>
            </a:r>
          </a:p>
          <a:p>
            <a:pPr marL="685800" lvl="3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</a:rPr>
              <a:t>or click Save/Recall and select “Prevention” from the header</a:t>
            </a:r>
          </a:p>
          <a:p>
            <a:pPr marL="677863" lvl="3" indent="-169863">
              <a:lnSpc>
                <a:spcPct val="120000"/>
              </a:lnSpc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6286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AB54-5B14-4C79-8DEA-D4C46FA5FE94}"/>
              </a:ext>
            </a:extLst>
          </p:cNvPr>
          <p:cNvSpPr/>
          <p:nvPr/>
        </p:nvSpPr>
        <p:spPr>
          <a:xfrm>
            <a:off x="6735762" y="2197508"/>
            <a:ext cx="2057400" cy="84803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29EDC7-B03E-45C9-8CE2-24F1A7513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058" y="116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746640-A873-46D0-87DF-63A32D16A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8710" r="22661" b="17025"/>
          <a:stretch/>
        </p:blipFill>
        <p:spPr>
          <a:xfrm>
            <a:off x="5769746" y="1092149"/>
            <a:ext cx="3089787" cy="2360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904877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sz="1200" dirty="0"/>
              <a:t>You can’t fix the problem if you don’t know the true root cause of the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50733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D4 - Root Cause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181108" y="1420505"/>
            <a:ext cx="3438207" cy="46278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515938" lvl="1" indent="-346075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Root Cause/Prevention</a:t>
            </a:r>
          </a:p>
          <a:p>
            <a:pPr marL="515938" lvl="1" indent="-346075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15. Identify or eliminate the cause</a:t>
            </a:r>
          </a:p>
          <a:p>
            <a:pPr marL="685800" lvl="3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</a:rPr>
              <a:t>Eliminate cause</a:t>
            </a:r>
          </a:p>
          <a:p>
            <a:pPr marL="692149" lvl="4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</a:rPr>
              <a:t>If eliminate a cause, you must provide reason, or the system will not let you save</a:t>
            </a:r>
          </a:p>
          <a:p>
            <a:pPr marL="977899" lvl="4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</a:rPr>
              <a:t>Click Save/Recall and continue with exercise until you select the cause</a:t>
            </a:r>
          </a:p>
          <a:p>
            <a:pPr marL="685800" lvl="3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</a:rPr>
              <a:t>If you have identified the cause move to the next screen</a:t>
            </a:r>
          </a:p>
          <a:p>
            <a:pPr marL="515938" lvl="3" indent="-341313">
              <a:lnSpc>
                <a:spcPct val="120000"/>
              </a:lnSpc>
              <a:buNone/>
            </a:pPr>
            <a:r>
              <a:rPr lang="en-US" altLang="en-US" sz="1600" dirty="0">
                <a:solidFill>
                  <a:srgbClr val="565A5C"/>
                </a:solidFill>
              </a:rPr>
              <a:t>16. Click “Save/Next” to move to next step</a:t>
            </a:r>
          </a:p>
          <a:p>
            <a:pPr marL="685800" lvl="3" indent="-169863">
              <a:lnSpc>
                <a:spcPct val="120000"/>
              </a:lnSpc>
            </a:pPr>
            <a:r>
              <a:rPr lang="en-US" altLang="en-US" sz="1400" dirty="0">
                <a:solidFill>
                  <a:srgbClr val="565A5C"/>
                </a:solidFill>
              </a:rPr>
              <a:t>or click Save/Recall and select next “Verification &amp; Evidence” from header</a:t>
            </a: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6286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AB54-5B14-4C79-8DEA-D4C46FA5FE94}"/>
              </a:ext>
            </a:extLst>
          </p:cNvPr>
          <p:cNvSpPr/>
          <p:nvPr/>
        </p:nvSpPr>
        <p:spPr>
          <a:xfrm>
            <a:off x="6142703" y="1845610"/>
            <a:ext cx="721167" cy="15105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07D889-EFCA-4433-9AE1-AF210EC528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0338" r="21935" b="15397"/>
          <a:stretch/>
        </p:blipFill>
        <p:spPr>
          <a:xfrm>
            <a:off x="5564504" y="3580929"/>
            <a:ext cx="3171816" cy="2360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93D8E4-F305-453D-AD8D-2648EF18D968}"/>
              </a:ext>
            </a:extLst>
          </p:cNvPr>
          <p:cNvSpPr/>
          <p:nvPr/>
        </p:nvSpPr>
        <p:spPr>
          <a:xfrm>
            <a:off x="5829300" y="4285258"/>
            <a:ext cx="1034570" cy="19329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1504B899-14AB-46C0-B97D-394135F7EB59}"/>
              </a:ext>
            </a:extLst>
          </p:cNvPr>
          <p:cNvSpPr/>
          <p:nvPr/>
        </p:nvSpPr>
        <p:spPr>
          <a:xfrm>
            <a:off x="3435859" y="1365237"/>
            <a:ext cx="2094271" cy="532451"/>
          </a:xfrm>
          <a:prstGeom prst="callout2">
            <a:avLst>
              <a:gd name="adj1" fmla="val 61010"/>
              <a:gd name="adj2" fmla="val 100371"/>
              <a:gd name="adj3" fmla="val 70240"/>
              <a:gd name="adj4" fmla="val 107775"/>
              <a:gd name="adj5" fmla="val 107121"/>
              <a:gd name="adj6" fmla="val 128886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Eliminate a Point of Cause</a:t>
            </a:r>
          </a:p>
        </p:txBody>
      </p:sp>
      <p:sp>
        <p:nvSpPr>
          <p:cNvPr id="12" name="Callout: Bent Line with No Border 11">
            <a:extLst>
              <a:ext uri="{FF2B5EF4-FFF2-40B4-BE49-F238E27FC236}">
                <a16:creationId xmlns:a16="http://schemas.microsoft.com/office/drawing/2014/main" id="{F210EC62-8018-40EC-88CF-55334599E170}"/>
              </a:ext>
            </a:extLst>
          </p:cNvPr>
          <p:cNvSpPr/>
          <p:nvPr/>
        </p:nvSpPr>
        <p:spPr>
          <a:xfrm>
            <a:off x="4041058" y="2150522"/>
            <a:ext cx="1673426" cy="676851"/>
          </a:xfrm>
          <a:prstGeom prst="callout2">
            <a:avLst>
              <a:gd name="adj1" fmla="val 52701"/>
              <a:gd name="adj2" fmla="val 101075"/>
              <a:gd name="adj3" fmla="val 48081"/>
              <a:gd name="adj4" fmla="val 107423"/>
              <a:gd name="adj5" fmla="val 29563"/>
              <a:gd name="adj6" fmla="val 125365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*must provide reason if eliminating a cause</a:t>
            </a:r>
          </a:p>
        </p:txBody>
      </p:sp>
      <p:sp>
        <p:nvSpPr>
          <p:cNvPr id="13" name="Callout: Bent Line with No Border 12">
            <a:extLst>
              <a:ext uri="{FF2B5EF4-FFF2-40B4-BE49-F238E27FC236}">
                <a16:creationId xmlns:a16="http://schemas.microsoft.com/office/drawing/2014/main" id="{C9D3F240-1487-4EB4-96A6-BE4069AA9A3A}"/>
              </a:ext>
            </a:extLst>
          </p:cNvPr>
          <p:cNvSpPr/>
          <p:nvPr/>
        </p:nvSpPr>
        <p:spPr>
          <a:xfrm>
            <a:off x="3956850" y="3878962"/>
            <a:ext cx="1332580" cy="766780"/>
          </a:xfrm>
          <a:prstGeom prst="callout2">
            <a:avLst>
              <a:gd name="adj1" fmla="val 56856"/>
              <a:gd name="adj2" fmla="val 100019"/>
              <a:gd name="adj3" fmla="val 57084"/>
              <a:gd name="adj4" fmla="val 111447"/>
              <a:gd name="adj5" fmla="val 61921"/>
              <a:gd name="adj6" fmla="val 13884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8738"/>
            <a:r>
              <a:rPr lang="en-US" sz="1200" dirty="0">
                <a:solidFill>
                  <a:schemeClr val="accent1"/>
                </a:solidFill>
              </a:rPr>
              <a:t>Click “Keep a Point of Cause” if this is the identified cause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DF18AA-4F86-4CF9-85FB-BEC38BB40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3394" y="378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4CAE7-C2C8-405F-8345-6BB4283FB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9284" r="23388" b="73800"/>
          <a:stretch/>
        </p:blipFill>
        <p:spPr>
          <a:xfrm>
            <a:off x="3399503" y="1130019"/>
            <a:ext cx="5600380" cy="100124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904877"/>
            <a:ext cx="8461375" cy="593725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sz="1200" dirty="0"/>
              <a:t>You can’t fix the problem if you don’t know the true root cause of the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50733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D4 - Root Cause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216283" y="1507452"/>
            <a:ext cx="2740769" cy="4242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Root Cause/Verification &amp; Evidence</a:t>
            </a:r>
          </a:p>
          <a:p>
            <a:pPr marL="515938" lvl="1" indent="-346075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17. Document how the root cause was verified</a:t>
            </a:r>
          </a:p>
          <a:p>
            <a:pPr marL="515938" lvl="3" indent="-341313">
              <a:lnSpc>
                <a:spcPct val="120000"/>
              </a:lnSpc>
              <a:buNone/>
            </a:pPr>
            <a:r>
              <a:rPr lang="en-US" altLang="en-US" sz="1600" dirty="0">
                <a:solidFill>
                  <a:srgbClr val="565A5C"/>
                </a:solidFill>
              </a:rPr>
              <a:t>18. Attach supporting evidence</a:t>
            </a:r>
          </a:p>
          <a:p>
            <a:pPr marL="515938" lvl="3" indent="-341313">
              <a:lnSpc>
                <a:spcPct val="120000"/>
              </a:lnSpc>
              <a:buNone/>
            </a:pPr>
            <a:r>
              <a:rPr lang="en-US" altLang="en-US" sz="1600" dirty="0">
                <a:solidFill>
                  <a:srgbClr val="565A5C"/>
                </a:solidFill>
              </a:rPr>
              <a:t>19. Click “Save/Next” to move to next step</a:t>
            </a:r>
          </a:p>
          <a:p>
            <a:pPr marL="685800" lvl="3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</a:rPr>
              <a:t>or click Save/Recall and select next “D5-D6 Solutions” from header)</a:t>
            </a:r>
          </a:p>
          <a:p>
            <a:pPr marL="677863" lvl="3" indent="-169863">
              <a:lnSpc>
                <a:spcPct val="120000"/>
              </a:lnSpc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6286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AB54-5B14-4C79-8DEA-D4C46FA5FE94}"/>
              </a:ext>
            </a:extLst>
          </p:cNvPr>
          <p:cNvSpPr/>
          <p:nvPr/>
        </p:nvSpPr>
        <p:spPr>
          <a:xfrm>
            <a:off x="7278331" y="1730321"/>
            <a:ext cx="811160" cy="23597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4CDAB-5628-4410-AF5A-F5070EA13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9983" r="22628" b="41253"/>
          <a:stretch/>
        </p:blipFill>
        <p:spPr>
          <a:xfrm>
            <a:off x="3026365" y="2539606"/>
            <a:ext cx="5901352" cy="29569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0FBF07-9868-4A8A-A50B-0FE7CBAACC31}"/>
              </a:ext>
            </a:extLst>
          </p:cNvPr>
          <p:cNvSpPr/>
          <p:nvPr/>
        </p:nvSpPr>
        <p:spPr>
          <a:xfrm>
            <a:off x="6039465" y="3694471"/>
            <a:ext cx="2763223" cy="10028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0FB79-2461-4635-A02D-4BC7DBF2E662}"/>
              </a:ext>
            </a:extLst>
          </p:cNvPr>
          <p:cNvSpPr/>
          <p:nvPr/>
        </p:nvSpPr>
        <p:spPr>
          <a:xfrm>
            <a:off x="3026365" y="3789470"/>
            <a:ext cx="700549" cy="228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09D17-A8E9-4235-8133-145EBE609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3962" y="135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748338"/>
            <a:ext cx="8461375" cy="5937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dirty="0">
              <a:hlinkClick r:id="rId5"/>
            </a:endParaRPr>
          </a:p>
          <a:p>
            <a:pPr algn="l">
              <a:buFont typeface="Arial" charset="0"/>
              <a:buNone/>
              <a:defRPr/>
            </a:pPr>
            <a:r>
              <a:rPr lang="en-US" dirty="0">
                <a:hlinkClick r:id="rId5"/>
              </a:rPr>
              <a:t>https://www.PHRED.co/jeldwen/Home/Login.cfm?Hrez=1280&amp;VRez=720</a:t>
            </a: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User Registration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73091"/>
            <a:ext cx="6218146" cy="42510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JELD-WEN Suppliers must register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41313" y="1710295"/>
            <a:ext cx="4136798" cy="3544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Users that will respond issue must be registered as users of PHRED</a:t>
            </a: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Typical users: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Customer Service 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Quality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Sales Representatives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Plant Managers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F6136-1021-4061-883B-B4992B984B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12" t="9788" r="56667" b="4201"/>
          <a:stretch/>
        </p:blipFill>
        <p:spPr>
          <a:xfrm>
            <a:off x="4111190" y="1837509"/>
            <a:ext cx="4862428" cy="312652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954DDCF-C8C0-4C32-8490-F8C6E3C03F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833252"/>
              </p:ext>
            </p:extLst>
          </p:nvPr>
        </p:nvGraphicFramePr>
        <p:xfrm>
          <a:off x="1345473" y="47498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" name="Acrobat Document" showAsIcon="1" r:id="rId7" imgW="914400" imgH="771480" progId="Acrobat.Document.DC">
                  <p:embed/>
                </p:oleObj>
              </mc:Choice>
              <mc:Fallback>
                <p:oleObj name="Acrobat Document" showAsIcon="1" r:id="rId7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45473" y="47498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5B0C26-0B9D-4187-9B1B-20A3A70D16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236538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2B0EA8-5152-4ED1-80FF-FECD86BA2F18}"/>
              </a:ext>
            </a:extLst>
          </p:cNvPr>
          <p:cNvSpPr/>
          <p:nvPr/>
        </p:nvSpPr>
        <p:spPr>
          <a:xfrm>
            <a:off x="5080363" y="3317275"/>
            <a:ext cx="748937" cy="33092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3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4CAE7-C2C8-405F-8345-6BB4283FB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9284" r="27093" b="73800"/>
          <a:stretch/>
        </p:blipFill>
        <p:spPr>
          <a:xfrm>
            <a:off x="3460501" y="1107588"/>
            <a:ext cx="4820718" cy="10012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050733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D5 – D6 Solutions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14152" y="1550139"/>
            <a:ext cx="3146349" cy="45098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lvl="3" indent="-342900">
              <a:lnSpc>
                <a:spcPct val="120000"/>
              </a:lnSpc>
              <a:buFont typeface="+mj-lt"/>
              <a:buAutoNum type="arabicPeriod" startAt="20"/>
            </a:pPr>
            <a:r>
              <a:rPr lang="en-US" altLang="en-US" sz="1400" dirty="0">
                <a:solidFill>
                  <a:srgbClr val="565A5C"/>
                </a:solidFill>
              </a:rPr>
              <a:t>Identify all of your solutions (Corrective Actions)</a:t>
            </a:r>
          </a:p>
          <a:p>
            <a:pPr marL="342900" lvl="3" indent="-342900">
              <a:lnSpc>
                <a:spcPct val="120000"/>
              </a:lnSpc>
              <a:buFont typeface="+mj-lt"/>
              <a:buAutoNum type="arabicPeriod" startAt="20"/>
            </a:pPr>
            <a:r>
              <a:rPr lang="en-US" altLang="en-US" sz="1400" dirty="0">
                <a:solidFill>
                  <a:srgbClr val="565A5C"/>
                </a:solidFill>
              </a:rPr>
              <a:t>Complete each of the boxes in this section</a:t>
            </a:r>
          </a:p>
          <a:p>
            <a:pPr marL="342900" lvl="3" indent="-342900">
              <a:lnSpc>
                <a:spcPct val="120000"/>
              </a:lnSpc>
              <a:buFont typeface="+mj-lt"/>
              <a:buAutoNum type="arabicPeriod" startAt="20"/>
            </a:pPr>
            <a:r>
              <a:rPr lang="en-US" altLang="en-US" sz="1400" dirty="0">
                <a:solidFill>
                  <a:srgbClr val="565A5C"/>
                </a:solidFill>
              </a:rPr>
              <a:t> Click “Save/Recall</a:t>
            </a:r>
          </a:p>
          <a:p>
            <a:pPr marL="515938" lvl="3" indent="-341313">
              <a:lnSpc>
                <a:spcPct val="120000"/>
              </a:lnSpc>
              <a:buNone/>
            </a:pPr>
            <a:endParaRPr lang="en-US" altLang="en-US" sz="1600" dirty="0">
              <a:solidFill>
                <a:srgbClr val="565A5C"/>
              </a:solidFill>
            </a:endParaRPr>
          </a:p>
          <a:p>
            <a:pPr marL="677863" lvl="3" indent="-169863">
              <a:lnSpc>
                <a:spcPct val="120000"/>
              </a:lnSpc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6286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AB54-5B14-4C79-8DEA-D4C46FA5FE94}"/>
              </a:ext>
            </a:extLst>
          </p:cNvPr>
          <p:cNvSpPr/>
          <p:nvPr/>
        </p:nvSpPr>
        <p:spPr>
          <a:xfrm>
            <a:off x="5609662" y="1608211"/>
            <a:ext cx="811160" cy="23597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1518D6-C776-4911-8C67-FC2C185C1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0577" r="22177" b="21040"/>
          <a:stretch/>
        </p:blipFill>
        <p:spPr>
          <a:xfrm>
            <a:off x="3562069" y="2182195"/>
            <a:ext cx="5249761" cy="36289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149A82-A60B-4F51-959C-73681DC32ADA}"/>
              </a:ext>
            </a:extLst>
          </p:cNvPr>
          <p:cNvSpPr/>
          <p:nvPr/>
        </p:nvSpPr>
        <p:spPr>
          <a:xfrm>
            <a:off x="3562069" y="3805084"/>
            <a:ext cx="456866" cy="12536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8CE37-2345-4E88-91D4-F3313FFD8289}"/>
              </a:ext>
            </a:extLst>
          </p:cNvPr>
          <p:cNvSpPr/>
          <p:nvPr/>
        </p:nvSpPr>
        <p:spPr>
          <a:xfrm>
            <a:off x="4018934" y="5591275"/>
            <a:ext cx="1010265" cy="23597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E7C206-1B77-4FBB-8955-DB12532C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599" y="156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4CAE7-C2C8-405F-8345-6BB4283FB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9284" r="27023" b="76917"/>
          <a:stretch/>
        </p:blipFill>
        <p:spPr>
          <a:xfrm>
            <a:off x="3957267" y="1072177"/>
            <a:ext cx="4835467" cy="8167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8D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Corrective Action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993796"/>
            <a:ext cx="3768725" cy="37613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D5 – D6 Solutions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177794" y="1361927"/>
            <a:ext cx="3266642" cy="45022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lvl="1" indent="0">
              <a:lnSpc>
                <a:spcPct val="120000"/>
              </a:lnSpc>
              <a:buNone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Submit for Approval</a:t>
            </a:r>
          </a:p>
          <a:p>
            <a:pPr marL="515938" lvl="1" indent="-346075">
              <a:lnSpc>
                <a:spcPct val="120000"/>
              </a:lnSpc>
              <a:buNone/>
            </a:pPr>
            <a:r>
              <a:rPr lang="en-US" altLang="en-US" sz="1400" dirty="0">
                <a:solidFill>
                  <a:srgbClr val="565A5C"/>
                </a:solidFill>
              </a:rPr>
              <a:t>22. Review work</a:t>
            </a:r>
          </a:p>
          <a:p>
            <a:pPr marL="692150" lvl="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</a:rPr>
              <a:t>Generate Report to review entire problem and your responses</a:t>
            </a:r>
          </a:p>
          <a:p>
            <a:pPr marL="973138" lvl="5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1100" dirty="0">
                <a:solidFill>
                  <a:srgbClr val="565A5C"/>
                </a:solidFill>
              </a:rPr>
              <a:t>If you want to edit simply select the section from the header </a:t>
            </a:r>
          </a:p>
          <a:p>
            <a:pPr marL="692150" lvl="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</a:rPr>
              <a:t>If ready submit for (JELD-WEN)  approval Proceed to next steps</a:t>
            </a:r>
          </a:p>
          <a:p>
            <a:pPr marL="515938" lvl="3" indent="-341313">
              <a:lnSpc>
                <a:spcPct val="120000"/>
              </a:lnSpc>
              <a:buNone/>
            </a:pPr>
            <a:r>
              <a:rPr lang="en-US" altLang="en-US" sz="1400" dirty="0">
                <a:solidFill>
                  <a:srgbClr val="565A5C"/>
                </a:solidFill>
              </a:rPr>
              <a:t>23. Check box: Submit for Approval</a:t>
            </a:r>
          </a:p>
          <a:p>
            <a:pPr marL="515938" lvl="3" indent="-341313">
              <a:lnSpc>
                <a:spcPct val="120000"/>
              </a:lnSpc>
              <a:buNone/>
            </a:pPr>
            <a:r>
              <a:rPr lang="en-US" altLang="en-US" sz="1400" dirty="0">
                <a:solidFill>
                  <a:srgbClr val="565A5C"/>
                </a:solidFill>
              </a:rPr>
              <a:t>24. Save/Next</a:t>
            </a:r>
          </a:p>
          <a:p>
            <a:pPr marL="457200" lvl="3" indent="-341313">
              <a:lnSpc>
                <a:spcPct val="120000"/>
              </a:lnSpc>
              <a:buNone/>
            </a:pPr>
            <a:r>
              <a:rPr lang="en-US" altLang="en-US" sz="1400" dirty="0">
                <a:solidFill>
                  <a:srgbClr val="565A5C"/>
                </a:solidFill>
              </a:rPr>
              <a:t>25. PHRED will email JELD-WEN problem owner</a:t>
            </a:r>
          </a:p>
          <a:p>
            <a:pPr marL="457200" lvl="3" indent="-341313">
              <a:lnSpc>
                <a:spcPct val="120000"/>
              </a:lnSpc>
              <a:buNone/>
            </a:pPr>
            <a:r>
              <a:rPr lang="en-US" altLang="en-US" sz="1400" dirty="0">
                <a:solidFill>
                  <a:srgbClr val="565A5C"/>
                </a:solidFill>
              </a:rPr>
              <a:t>26. PHRED and/or JELD-WEN will notify you of closure or problem with response</a:t>
            </a:r>
          </a:p>
          <a:p>
            <a:pPr marL="677863" lvl="3" indent="-169863">
              <a:lnSpc>
                <a:spcPct val="120000"/>
              </a:lnSpc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6286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AB54-5B14-4C79-8DEA-D4C46FA5FE94}"/>
              </a:ext>
            </a:extLst>
          </p:cNvPr>
          <p:cNvSpPr/>
          <p:nvPr/>
        </p:nvSpPr>
        <p:spPr>
          <a:xfrm>
            <a:off x="6142997" y="1483477"/>
            <a:ext cx="811160" cy="23597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1518D6-C776-4911-8C67-FC2C185C1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0577" r="22177" b="21040"/>
          <a:stretch/>
        </p:blipFill>
        <p:spPr>
          <a:xfrm>
            <a:off x="3660738" y="2178283"/>
            <a:ext cx="5249761" cy="36289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3C9E52-548D-41A5-91DD-E4E220CB54AD}"/>
              </a:ext>
            </a:extLst>
          </p:cNvPr>
          <p:cNvSpPr/>
          <p:nvPr/>
        </p:nvSpPr>
        <p:spPr>
          <a:xfrm>
            <a:off x="4145627" y="5611513"/>
            <a:ext cx="965815" cy="292720"/>
          </a:xfrm>
          <a:prstGeom prst="rect">
            <a:avLst/>
          </a:prstGeom>
          <a:noFill/>
          <a:ln w="44450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149A82-A60B-4F51-959C-73681DC32ADA}"/>
              </a:ext>
            </a:extLst>
          </p:cNvPr>
          <p:cNvSpPr/>
          <p:nvPr/>
        </p:nvSpPr>
        <p:spPr>
          <a:xfrm>
            <a:off x="3562069" y="3805084"/>
            <a:ext cx="456866" cy="12536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C3E0BA-2AF9-488D-8B57-6A451FFA8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2058" y="285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0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Help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165123"/>
            <a:ext cx="3768725" cy="35211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Help Contact information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49250" y="1750193"/>
            <a:ext cx="3768725" cy="3544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PHRED (Based in USA)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cap="all" dirty="0"/>
              <a:t>+1 (970) 453-5235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ヒラギノ角ゴ Pro W3"/>
              </a:rPr>
              <a:t>nick@PHREDsolutions.com</a:t>
            </a: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JELD-WEN CONTACT:</a:t>
            </a: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USA: </a:t>
            </a:r>
            <a:r>
              <a:rPr lang="en-US" altLang="en-US" dirty="0">
                <a:solidFill>
                  <a:srgbClr val="565A5C"/>
                </a:solidFill>
                <a:ea typeface="ヒラギノ角ゴ Pro W3"/>
                <a:hlinkClick r:id="rId2"/>
              </a:rPr>
              <a:t>ccopley@jeldwen.com</a:t>
            </a: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AUS/Asia: </a:t>
            </a:r>
            <a:r>
              <a:rPr lang="en-US" altLang="en-US" dirty="0">
                <a:solidFill>
                  <a:srgbClr val="565A5C"/>
                </a:solidFill>
                <a:ea typeface="ヒラギノ角ゴ Pro W3"/>
                <a:hlinkClick r:id="rId3"/>
              </a:rPr>
              <a:t>NMinchev@jeldwen.com</a:t>
            </a: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Europe: </a:t>
            </a:r>
            <a:r>
              <a:rPr lang="en-US" altLang="en-US" dirty="0">
                <a:solidFill>
                  <a:srgbClr val="565A5C"/>
                </a:solidFill>
                <a:ea typeface="ヒラギノ角ゴ Pro W3"/>
                <a:hlinkClick r:id="rId3"/>
              </a:rPr>
              <a:t>NMinchev@jeldwen.com</a:t>
            </a: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lvl="1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pic>
        <p:nvPicPr>
          <p:cNvPr id="19462" name="Picture 2">
            <a:extLst>
              <a:ext uri="{FF2B5EF4-FFF2-40B4-BE49-F238E27FC236}">
                <a16:creationId xmlns:a16="http://schemas.microsoft.com/office/drawing/2014/main" id="{57D54B2B-4435-4D78-B6A4-01740A328CD4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5243"/>
          <a:stretch>
            <a:fillRect/>
          </a:stretch>
        </p:blipFill>
        <p:spPr bwMode="auto">
          <a:xfrm>
            <a:off x="4851400" y="1250950"/>
            <a:ext cx="3943350" cy="4405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154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7805F-69B2-4F38-8F39-F2AA7594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 tIns="0" bIns="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ea typeface="MS PGothic" charset="0"/>
                <a:cs typeface="ヒラギノ角ゴ Pro W3" charset="0"/>
              </a:rPr>
              <a:t>Training Video</a:t>
            </a:r>
            <a:endParaRPr lang="en-US" sz="1400" dirty="0">
              <a:solidFill>
                <a:srgbClr val="519CBB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011284-AD8D-44EE-952C-514BB1725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748338"/>
            <a:ext cx="8461375" cy="5937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dirty="0">
              <a:solidFill>
                <a:prstClr val="white"/>
              </a:solidFill>
              <a:latin typeface="Arial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6209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49F1-0E63-4FDC-BDDE-CBDCF7680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88" y="1682750"/>
            <a:ext cx="7772400" cy="438150"/>
          </a:xfrm>
        </p:spPr>
        <p:txBody>
          <a:bodyPr/>
          <a:lstStyle/>
          <a:p>
            <a:pPr>
              <a:defRPr/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7990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8">
            <a:extLst>
              <a:ext uri="{FF2B5EF4-FFF2-40B4-BE49-F238E27FC236}">
                <a16:creationId xmlns:a16="http://schemas.microsoft.com/office/drawing/2014/main" id="{49045574-4929-4663-9CDF-A45921D9051A}"/>
              </a:ext>
            </a:extLst>
          </p:cNvPr>
          <p:cNvSpPr>
            <a:spLocks noGrp="1"/>
          </p:cNvSpPr>
          <p:nvPr>
            <p:ph sz="half" idx="19"/>
          </p:nvPr>
        </p:nvSpPr>
        <p:spPr bwMode="auto">
          <a:xfrm>
            <a:off x="341313" y="1628680"/>
            <a:ext cx="8097837" cy="3544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Promptly respond to any PHRED Notification and Corrective Actions (8D)</a:t>
            </a: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Disposition RMA Request</a:t>
            </a:r>
          </a:p>
          <a:p>
            <a:pPr marL="628650" lvl="2" indent="-28575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  <a:ea typeface="ヒラギノ角ゴ Pro W3"/>
              </a:rPr>
              <a:t>Credits must be issued within 7 days of notification</a:t>
            </a:r>
          </a:p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Respond to Corrective Actions by the due date</a:t>
            </a:r>
          </a:p>
          <a:p>
            <a:pPr marL="628650" lvl="2" indent="-28575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Provide containment information within 24-48 hours</a:t>
            </a:r>
          </a:p>
          <a:p>
            <a:pPr marL="169863" lvl="1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565A5C"/>
                </a:solidFill>
              </a:rPr>
              <a:t>Suppliers may attach internal Corrective Action formats so long as they meet an A3 or 8D approach</a:t>
            </a:r>
          </a:p>
          <a:p>
            <a:pPr marL="628650" lvl="2" indent="-285750">
              <a:lnSpc>
                <a:spcPct val="120000"/>
              </a:lnSpc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565A5C"/>
                </a:solidFill>
              </a:rPr>
              <a:t>Suppliers must still address all required fields by adding text such as “See attached A3” so that program can save and allow you to submit your response</a:t>
            </a:r>
          </a:p>
          <a:p>
            <a:pPr marL="334963" lvl="1" indent="-169863">
              <a:lnSpc>
                <a:spcPct val="120000"/>
              </a:lnSpc>
              <a:spcBef>
                <a:spcPts val="938"/>
              </a:spcBef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  <a:p>
            <a:pPr marL="334963" lvl="1" indent="-169863">
              <a:lnSpc>
                <a:spcPct val="120000"/>
              </a:lnSpc>
              <a:spcBef>
                <a:spcPts val="938"/>
              </a:spcBef>
            </a:pPr>
            <a:endParaRPr lang="en-US" altLang="en-US" dirty="0">
              <a:solidFill>
                <a:srgbClr val="565A5C"/>
              </a:solidFill>
              <a:ea typeface="ヒラギノ角ゴ Pro W3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855D4-DE21-4480-A42D-5303FF10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3" y="1118394"/>
            <a:ext cx="8097837" cy="40501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Suppliers Must:</a:t>
            </a:r>
            <a:endParaRPr lang="en-US" dirty="0">
              <a:solidFill>
                <a:srgbClr val="1D446B"/>
              </a:solidFill>
              <a:latin typeface="Arial" charset="0"/>
              <a:cs typeface="ヒラギノ角ゴ Pro W3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FD2A7-0894-4D21-A35D-1DE0A434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Supplier Responsibilities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D3566B-E973-43B6-A5A0-8C26029D5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9554" y="45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408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748338"/>
            <a:ext cx="8461375" cy="593725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v"/>
              <a:defRPr/>
            </a:pPr>
            <a:r>
              <a:rPr lang="en-US" dirty="0"/>
              <a:t>For easy access bookmark the site address to your browser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Using PHRED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314" y="1246188"/>
            <a:ext cx="3949700" cy="63976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800" dirty="0"/>
              <a:t>Let’s get started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278674" y="2030413"/>
            <a:ext cx="4012339" cy="3544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dirty="0">
                <a:hlinkClick r:id="rId4"/>
              </a:rPr>
              <a:t>https://www.PHRED.co/jeldwen/Home/Login.cfm?Hrez=1280&amp;VRez=720</a:t>
            </a:r>
            <a:endParaRPr lang="en-US" dirty="0"/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dirty="0">
              <a:ea typeface="ヒラギノ角ゴ Pro W3"/>
            </a:endParaRP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dirty="0">
              <a:ea typeface="ヒラギノ角ゴ Pro W3"/>
            </a:endParaRP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dirty="0">
              <a:ea typeface="ヒラギノ角ゴ Pro W3"/>
            </a:endParaRPr>
          </a:p>
        </p:txBody>
      </p:sp>
      <p:pic>
        <p:nvPicPr>
          <p:cNvPr id="19462" name="Picture 2">
            <a:extLst>
              <a:ext uri="{FF2B5EF4-FFF2-40B4-BE49-F238E27FC236}">
                <a16:creationId xmlns:a16="http://schemas.microsoft.com/office/drawing/2014/main" id="{57D54B2B-4435-4D78-B6A4-01740A328CD4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5243"/>
          <a:stretch>
            <a:fillRect/>
          </a:stretch>
        </p:blipFill>
        <p:spPr bwMode="auto">
          <a:xfrm>
            <a:off x="4851400" y="1250950"/>
            <a:ext cx="3943350" cy="4405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FCEB0-CEE7-450D-910E-A660956424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12" t="9788" r="56667" b="4201"/>
          <a:stretch/>
        </p:blipFill>
        <p:spPr>
          <a:xfrm>
            <a:off x="686594" y="2995236"/>
            <a:ext cx="3440112" cy="221197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DE8552-AB12-4A58-B4EA-0751B9F28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387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5E7DCE-AE89-4FE7-8F8F-FF40AD83A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313" y="5748338"/>
            <a:ext cx="8461375" cy="593725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v"/>
              <a:defRPr/>
            </a:pPr>
            <a:r>
              <a:rPr lang="en-US" dirty="0"/>
              <a:t>Make sure PHRED e-mail do not go into your spam box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 E-Mail Notifications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156" y="1082063"/>
            <a:ext cx="7167381" cy="63976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PHRED E-Mail Notifications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62156" y="1876940"/>
            <a:ext cx="3768725" cy="3544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PHRED will send out email notifications to the supplier contact when: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A problem has been entered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An action item was assigned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Or an 8D – Corrective Action was issued</a:t>
            </a: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dirty="0">
              <a:ea typeface="ヒラギノ角ゴ Pro W3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33DB0B-85E8-4569-84F3-C8624A23E44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4"/>
          <a:srcRect l="54685" t="27268" r="34425" b="29321"/>
          <a:stretch/>
        </p:blipFill>
        <p:spPr>
          <a:xfrm>
            <a:off x="6674543" y="1167222"/>
            <a:ext cx="2118620" cy="2298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6FD129-3593-440D-8A62-C01A87BA5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3" r="80808" b="32492"/>
          <a:stretch/>
        </p:blipFill>
        <p:spPr>
          <a:xfrm>
            <a:off x="4844814" y="2775789"/>
            <a:ext cx="3659457" cy="28120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3968CDB6-CDC9-41DE-AF8F-5BB506E8F71F}"/>
              </a:ext>
            </a:extLst>
          </p:cNvPr>
          <p:cNvSpPr/>
          <p:nvPr/>
        </p:nvSpPr>
        <p:spPr>
          <a:xfrm>
            <a:off x="4982398" y="1265211"/>
            <a:ext cx="857037" cy="534171"/>
          </a:xfrm>
          <a:prstGeom prst="callout2">
            <a:avLst>
              <a:gd name="adj1" fmla="val 101802"/>
              <a:gd name="adj2" fmla="val 48576"/>
              <a:gd name="adj3" fmla="val 133395"/>
              <a:gd name="adj4" fmla="val 59430"/>
              <a:gd name="adj5" fmla="val 278714"/>
              <a:gd name="adj6" fmla="val 108946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E-mail examples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A3F4C7-3B1F-4261-85D4-0DC0B52CC881}"/>
              </a:ext>
            </a:extLst>
          </p:cNvPr>
          <p:cNvCxnSpPr>
            <a:stCxn id="11" idx="0"/>
          </p:cNvCxnSpPr>
          <p:nvPr/>
        </p:nvCxnSpPr>
        <p:spPr>
          <a:xfrm>
            <a:off x="5839435" y="1532297"/>
            <a:ext cx="835107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llout: Bent Line with No Border 15">
            <a:extLst>
              <a:ext uri="{FF2B5EF4-FFF2-40B4-BE49-F238E27FC236}">
                <a16:creationId xmlns:a16="http://schemas.microsoft.com/office/drawing/2014/main" id="{C1AAA65C-3820-4BD2-A9FD-E15FB08A3797}"/>
              </a:ext>
            </a:extLst>
          </p:cNvPr>
          <p:cNvSpPr/>
          <p:nvPr/>
        </p:nvSpPr>
        <p:spPr>
          <a:xfrm>
            <a:off x="3714963" y="3774826"/>
            <a:ext cx="857037" cy="639759"/>
          </a:xfrm>
          <a:prstGeom prst="callout2">
            <a:avLst>
              <a:gd name="adj1" fmla="val 58418"/>
              <a:gd name="adj2" fmla="val 98367"/>
              <a:gd name="adj3" fmla="val 52373"/>
              <a:gd name="adj4" fmla="val 112268"/>
              <a:gd name="adj5" fmla="val 27165"/>
              <a:gd name="adj6" fmla="val 18210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Hyperlink to PHRED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B504B3-2CCB-4DF0-88A4-D431BC766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845" y="110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1"/>
    </mc:Choice>
    <mc:Fallback xmlns="">
      <p:transition spd="slow" advTm="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5CAC36-ED51-433C-8C15-79DFFB66B51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/>
          <a:stretch>
            <a:fillRect/>
          </a:stretch>
        </p:blipFill>
        <p:spPr>
          <a:xfrm>
            <a:off x="1346618" y="2351114"/>
            <a:ext cx="6043124" cy="36224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PHRED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Home Screen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061" y="1108955"/>
            <a:ext cx="3768725" cy="3864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Home Screen – My Problems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56060" y="1526275"/>
            <a:ext cx="8559339" cy="7231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This page is your "to do" list. 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dirty="0"/>
              <a:t>Only problems that are assigned to you (as Problem Owner or Team Member) are displayed on the home screen</a:t>
            </a:r>
          </a:p>
        </p:txBody>
      </p:sp>
      <p:sp>
        <p:nvSpPr>
          <p:cNvPr id="7" name="Callout: Bent Line with No Border 6">
            <a:extLst>
              <a:ext uri="{FF2B5EF4-FFF2-40B4-BE49-F238E27FC236}">
                <a16:creationId xmlns:a16="http://schemas.microsoft.com/office/drawing/2014/main" id="{A603F83A-6C03-430B-BBFF-B696A8E0B526}"/>
              </a:ext>
            </a:extLst>
          </p:cNvPr>
          <p:cNvSpPr/>
          <p:nvPr/>
        </p:nvSpPr>
        <p:spPr>
          <a:xfrm>
            <a:off x="2865438" y="4231565"/>
            <a:ext cx="1838355" cy="1143183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4962"/>
              <a:gd name="adj6" fmla="val -36301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accent1"/>
                </a:solidFill>
              </a:rPr>
              <a:t>Hyperlink to problem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Click on the Problem ID. It will open it</a:t>
            </a:r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32F81D2A-CBF9-499A-A8A2-A3C17AE88434}"/>
              </a:ext>
            </a:extLst>
          </p:cNvPr>
          <p:cNvSpPr/>
          <p:nvPr/>
        </p:nvSpPr>
        <p:spPr>
          <a:xfrm>
            <a:off x="841079" y="4177928"/>
            <a:ext cx="1474978" cy="1007390"/>
          </a:xfrm>
          <a:prstGeom prst="callout2">
            <a:avLst>
              <a:gd name="adj1" fmla="val -368"/>
              <a:gd name="adj2" fmla="val 53297"/>
              <a:gd name="adj3" fmla="val -48898"/>
              <a:gd name="adj4" fmla="val 71437"/>
              <a:gd name="adj5" fmla="val -68137"/>
              <a:gd name="adj6" fmla="val 7721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Columns may be sorted by clicking on column header</a:t>
            </a:r>
          </a:p>
        </p:txBody>
      </p:sp>
      <p:sp>
        <p:nvSpPr>
          <p:cNvPr id="12" name="Callout: Bent Line with No Border 11">
            <a:extLst>
              <a:ext uri="{FF2B5EF4-FFF2-40B4-BE49-F238E27FC236}">
                <a16:creationId xmlns:a16="http://schemas.microsoft.com/office/drawing/2014/main" id="{57BBF71D-3777-412C-8768-5E1284AEEE2F}"/>
              </a:ext>
            </a:extLst>
          </p:cNvPr>
          <p:cNvSpPr/>
          <p:nvPr/>
        </p:nvSpPr>
        <p:spPr>
          <a:xfrm>
            <a:off x="7643584" y="2738179"/>
            <a:ext cx="857037" cy="1411134"/>
          </a:xfrm>
          <a:prstGeom prst="callout2">
            <a:avLst>
              <a:gd name="adj1" fmla="val 49633"/>
              <a:gd name="adj2" fmla="val -198"/>
              <a:gd name="adj3" fmla="val 50250"/>
              <a:gd name="adj4" fmla="val -39134"/>
              <a:gd name="adj5" fmla="val 50472"/>
              <a:gd name="adj6" fmla="val -83102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Columns may be sorted by clicking on column header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9F1E90E-4DEE-44A4-B6F6-49FF0052F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3088" y="6075228"/>
            <a:ext cx="8461375" cy="391306"/>
          </a:xfrm>
        </p:spPr>
        <p:txBody>
          <a:bodyPr/>
          <a:lstStyle/>
          <a:p>
            <a:pPr algn="l">
              <a:buFont typeface="Arial" charset="0"/>
              <a:buNone/>
              <a:defRPr/>
            </a:pPr>
            <a:r>
              <a:rPr lang="en-US" sz="800" dirty="0"/>
              <a:t>ID: Problem Notification</a:t>
            </a:r>
          </a:p>
          <a:p>
            <a:pPr algn="l">
              <a:buFont typeface="Arial" charset="0"/>
              <a:buNone/>
              <a:defRPr/>
            </a:pPr>
            <a:r>
              <a:rPr lang="en-US" sz="800" dirty="0"/>
              <a:t>8D: Corrective Action required</a:t>
            </a:r>
          </a:p>
          <a:p>
            <a:pPr algn="l">
              <a:buFont typeface="Arial" charset="0"/>
              <a:buNone/>
              <a:defRPr/>
            </a:pPr>
            <a:r>
              <a:rPr lang="en-US" sz="800" dirty="0"/>
              <a:t>      *Both require supplier response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CFCC02-0B04-49C9-9673-42035F3E6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3793" y="133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6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Library</a:t>
            </a:r>
            <a:b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</a:br>
            <a:r>
              <a:rPr lang="en-US" sz="1400" b="0" dirty="0">
                <a:solidFill>
                  <a:srgbClr val="519CBB"/>
                </a:solidFill>
                <a:latin typeface="Arial" charset="0"/>
                <a:cs typeface="ヒラギノ角ゴ Pro W3" charset="0"/>
              </a:rPr>
              <a:t>Search feature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430" y="1077119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Library Tab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67430" y="1439024"/>
            <a:ext cx="7950660" cy="2475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Use the Library tab conduct searches </a:t>
            </a:r>
          </a:p>
          <a:p>
            <a:pPr lvl="1">
              <a:lnSpc>
                <a:spcPct val="120000"/>
              </a:lnSpc>
              <a:spcBef>
                <a:spcPts val="938"/>
              </a:spcBef>
            </a:pPr>
            <a:r>
              <a:rPr lang="en-US" altLang="en-US" dirty="0"/>
              <a:t>Search features work like all known search functions</a:t>
            </a:r>
          </a:p>
          <a:p>
            <a:pPr marL="342900" lvl="2" indent="0">
              <a:lnSpc>
                <a:spcPct val="120000"/>
              </a:lnSpc>
              <a:spcBef>
                <a:spcPts val="938"/>
              </a:spcBef>
              <a:buNone/>
            </a:pPr>
            <a:r>
              <a:rPr lang="en-US" altLang="en-US" dirty="0">
                <a:ea typeface="ヒラギノ角ゴ Pro W3"/>
              </a:rPr>
              <a:t>Note: The same sorting and hyperlink features can be used within this tab</a:t>
            </a:r>
          </a:p>
          <a:p>
            <a:pPr marL="169863" indent="-169863">
              <a:lnSpc>
                <a:spcPct val="120000"/>
              </a:lnSpc>
              <a:spcBef>
                <a:spcPts val="938"/>
              </a:spcBef>
              <a:buFont typeface="Wingdings" panose="05000000000000000000" pitchFamily="2" charset="2"/>
              <a:buChar char="§"/>
            </a:pPr>
            <a:endParaRPr lang="en-US" altLang="en-US" dirty="0">
              <a:ea typeface="ヒラギノ角ゴ Pro W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A9438-B6DE-4E29-B433-ACE02F3E0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9284" r="22258" b="30501"/>
          <a:stretch/>
        </p:blipFill>
        <p:spPr>
          <a:xfrm>
            <a:off x="1238369" y="2612574"/>
            <a:ext cx="6208781" cy="3790236"/>
          </a:xfrm>
          <a:prstGeom prst="rect">
            <a:avLst/>
          </a:prstGeom>
        </p:spPr>
      </p:pic>
      <p:sp>
        <p:nvSpPr>
          <p:cNvPr id="15" name="Callout: Bent Line with No Border 14">
            <a:extLst>
              <a:ext uri="{FF2B5EF4-FFF2-40B4-BE49-F238E27FC236}">
                <a16:creationId xmlns:a16="http://schemas.microsoft.com/office/drawing/2014/main" id="{D5B30253-0175-4B6A-992A-32AE899A7BCE}"/>
              </a:ext>
            </a:extLst>
          </p:cNvPr>
          <p:cNvSpPr/>
          <p:nvPr/>
        </p:nvSpPr>
        <p:spPr>
          <a:xfrm>
            <a:off x="2865438" y="5021891"/>
            <a:ext cx="1838355" cy="1143183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191"/>
              <a:gd name="adj6" fmla="val -51143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solidFill>
                  <a:schemeClr val="accent1"/>
                </a:solidFill>
              </a:rPr>
              <a:t>Hyperlink to problem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Click on the Problem ID (ID). It will open the problem for you to work on it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065B56-E44C-47CF-AAA2-3F8E11D67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6043" y="228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71FD3-964E-45DF-85FE-E2F7431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38" y="241300"/>
            <a:ext cx="5927725" cy="6048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D446B"/>
                </a:solidFill>
                <a:latin typeface="Arial" charset="0"/>
                <a:cs typeface="ヒラギノ角ゴ Pro W3" charset="0"/>
              </a:rPr>
              <a:t>Reports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B2A3-BB03-4F53-8FA6-324704BF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38" y="1096937"/>
            <a:ext cx="3768725" cy="322621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Report Tab</a:t>
            </a:r>
          </a:p>
        </p:txBody>
      </p:sp>
      <p:sp>
        <p:nvSpPr>
          <p:cNvPr id="19461" name="Content Placeholder 5">
            <a:extLst>
              <a:ext uri="{FF2B5EF4-FFF2-40B4-BE49-F238E27FC236}">
                <a16:creationId xmlns:a16="http://schemas.microsoft.com/office/drawing/2014/main" id="{4F171BA7-4AB2-4B5D-96E2-5540C289F28E}"/>
              </a:ext>
            </a:extLst>
          </p:cNvPr>
          <p:cNvSpPr>
            <a:spLocks noGrp="1"/>
          </p:cNvSpPr>
          <p:nvPr>
            <p:ph sz="half" idx="14"/>
          </p:nvPr>
        </p:nvSpPr>
        <p:spPr bwMode="auto">
          <a:xfrm>
            <a:off x="383138" y="1418818"/>
            <a:ext cx="5137762" cy="11936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This section is </a:t>
            </a:r>
            <a:r>
              <a:rPr lang="en-US" altLang="en-US" u="sng" dirty="0">
                <a:solidFill>
                  <a:srgbClr val="565A5C"/>
                </a:solidFill>
                <a:ea typeface="ヒラギノ角ゴ Pro W3"/>
              </a:rPr>
              <a:t>not to be </a:t>
            </a: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used when you want to update/edit.  </a:t>
            </a:r>
          </a:p>
          <a:p>
            <a:pPr marL="169863" indent="-1698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This page is only to be used to </a:t>
            </a:r>
            <a:r>
              <a:rPr lang="en-US" altLang="en-US" u="sng" dirty="0">
                <a:solidFill>
                  <a:srgbClr val="565A5C"/>
                </a:solidFill>
                <a:ea typeface="ヒラギノ角ゴ Pro W3"/>
              </a:rPr>
              <a:t>view</a:t>
            </a: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 or save in a report format</a:t>
            </a:r>
          </a:p>
          <a:p>
            <a:pPr marL="169863" indent="-1698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To view a specific Problem Report 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Click the ID number that you want to view 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  <a:ea typeface="ヒラギノ角ゴ Pro W3"/>
              </a:rPr>
              <a:t>The report </a:t>
            </a:r>
            <a:r>
              <a:rPr lang="en-US" altLang="en-US" dirty="0">
                <a:solidFill>
                  <a:srgbClr val="565A5C"/>
                </a:solidFill>
              </a:rPr>
              <a:t>appears in a pop-up window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</a:rPr>
              <a:t>To save/export the report </a:t>
            </a:r>
          </a:p>
          <a:p>
            <a:pPr marL="334963" lvl="1" indent="-169863">
              <a:lnSpc>
                <a:spcPct val="120000"/>
              </a:lnSpc>
            </a:pPr>
            <a:r>
              <a:rPr lang="en-US" altLang="en-US" dirty="0">
                <a:solidFill>
                  <a:srgbClr val="565A5C"/>
                </a:solidFill>
              </a:rPr>
              <a:t>Select the format and (right click) to save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8483D-B378-47B7-ABEA-FA4FE5984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9570" r="22500" b="45699"/>
          <a:stretch/>
        </p:blipFill>
        <p:spPr>
          <a:xfrm>
            <a:off x="506135" y="4434506"/>
            <a:ext cx="4221086" cy="1931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F5249B-0F7C-4E26-8DC4-70FF4F192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64" t="108" r="16210" b="30215"/>
          <a:stretch/>
        </p:blipFill>
        <p:spPr>
          <a:xfrm>
            <a:off x="5861844" y="1580025"/>
            <a:ext cx="3038168" cy="1791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1D5A6-7CF9-40B4-A83B-47470E134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395" r="726" b="3262"/>
          <a:stretch/>
        </p:blipFill>
        <p:spPr>
          <a:xfrm>
            <a:off x="4394380" y="3784908"/>
            <a:ext cx="4505632" cy="24777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643A06-0FD0-4BC7-B36D-54FDF377DE0A}"/>
              </a:ext>
            </a:extLst>
          </p:cNvPr>
          <p:cNvCxnSpPr>
            <a:cxnSpLocks/>
          </p:cNvCxnSpPr>
          <p:nvPr/>
        </p:nvCxnSpPr>
        <p:spPr>
          <a:xfrm flipV="1">
            <a:off x="1050183" y="2841187"/>
            <a:ext cx="4811661" cy="3076104"/>
          </a:xfrm>
          <a:prstGeom prst="line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A7B5A6-2378-4180-A831-B1BCCC93CDE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380928" y="3371955"/>
            <a:ext cx="0" cy="41295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53B8212-8F7D-4E3A-B9B8-C7E7C73955BC}"/>
              </a:ext>
            </a:extLst>
          </p:cNvPr>
          <p:cNvSpPr/>
          <p:nvPr/>
        </p:nvSpPr>
        <p:spPr>
          <a:xfrm>
            <a:off x="4394380" y="3893574"/>
            <a:ext cx="1467464" cy="212268"/>
          </a:xfrm>
          <a:prstGeom prst="rect">
            <a:avLst/>
          </a:prstGeom>
          <a:noFill/>
          <a:ln w="15875">
            <a:solidFill>
              <a:schemeClr val="accent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allout: Bent Line with No Border 21">
            <a:extLst>
              <a:ext uri="{FF2B5EF4-FFF2-40B4-BE49-F238E27FC236}">
                <a16:creationId xmlns:a16="http://schemas.microsoft.com/office/drawing/2014/main" id="{AB0EBB8E-6A8C-4E73-982F-26BACD444844}"/>
              </a:ext>
            </a:extLst>
          </p:cNvPr>
          <p:cNvSpPr/>
          <p:nvPr/>
        </p:nvSpPr>
        <p:spPr>
          <a:xfrm>
            <a:off x="3544303" y="5437164"/>
            <a:ext cx="1467465" cy="1047372"/>
          </a:xfrm>
          <a:prstGeom prst="callout2">
            <a:avLst>
              <a:gd name="adj1" fmla="val -2372"/>
              <a:gd name="adj2" fmla="val 66541"/>
              <a:gd name="adj3" fmla="val -46024"/>
              <a:gd name="adj4" fmla="val 72780"/>
              <a:gd name="adj5" fmla="val -127321"/>
              <a:gd name="adj6" fmla="val 84033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69863" indent="-1111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Select format method 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To save report (right click, save as)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7A0E9C-0702-4DF2-99F4-E02011848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6100" y="347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JeldWen 2015 Colors 2">
      <a:dk1>
        <a:sysClr val="windowText" lastClr="000000"/>
      </a:dk1>
      <a:lt1>
        <a:sysClr val="window" lastClr="FFFFFF"/>
      </a:lt1>
      <a:dk2>
        <a:srgbClr val="519CBB"/>
      </a:dk2>
      <a:lt2>
        <a:srgbClr val="909093"/>
      </a:lt2>
      <a:accent1>
        <a:srgbClr val="1D446B"/>
      </a:accent1>
      <a:accent2>
        <a:srgbClr val="005581"/>
      </a:accent2>
      <a:accent3>
        <a:srgbClr val="565A5B"/>
      </a:accent3>
      <a:accent4>
        <a:srgbClr val="512B1B"/>
      </a:accent4>
      <a:accent5>
        <a:srgbClr val="948A54"/>
      </a:accent5>
      <a:accent6>
        <a:srgbClr val="1A2731"/>
      </a:accent6>
      <a:hlink>
        <a:srgbClr val="2457B2"/>
      </a:hlink>
      <a:folHlink>
        <a:srgbClr val="4373E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75000"/>
            <a:lumOff val="2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baseline="0" dirty="0" smtClean="0">
            <a:solidFill>
              <a:srgbClr val="00436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ELD-WEN_PPT_Template_Standard" id="{06B79A69-C342-4ECE-94BD-3E925D6E26F3}" vid="{0B2D972D-E19E-4760-A3BD-42E194824686}"/>
    </a:ext>
  </a:extLst>
</a:theme>
</file>

<file path=ppt/theme/theme2.xml><?xml version="1.0" encoding="utf-8"?>
<a:theme xmlns:a="http://schemas.openxmlformats.org/drawingml/2006/main" name="2_Custom Design">
  <a:themeElements>
    <a:clrScheme name="JeldWen 2015 Colors 2">
      <a:dk1>
        <a:sysClr val="windowText" lastClr="000000"/>
      </a:dk1>
      <a:lt1>
        <a:sysClr val="window" lastClr="FFFFFF"/>
      </a:lt1>
      <a:dk2>
        <a:srgbClr val="519CBB"/>
      </a:dk2>
      <a:lt2>
        <a:srgbClr val="909093"/>
      </a:lt2>
      <a:accent1>
        <a:srgbClr val="1D446B"/>
      </a:accent1>
      <a:accent2>
        <a:srgbClr val="005581"/>
      </a:accent2>
      <a:accent3>
        <a:srgbClr val="565A5B"/>
      </a:accent3>
      <a:accent4>
        <a:srgbClr val="512B1B"/>
      </a:accent4>
      <a:accent5>
        <a:srgbClr val="948A54"/>
      </a:accent5>
      <a:accent6>
        <a:srgbClr val="1A2731"/>
      </a:accent6>
      <a:hlink>
        <a:srgbClr val="2457B2"/>
      </a:hlink>
      <a:folHlink>
        <a:srgbClr val="4373E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75000"/>
            <a:lumOff val="2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baseline="0" dirty="0" smtClean="0">
            <a:solidFill>
              <a:srgbClr val="00436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ELD-WEN_PPT_Template_Standard" id="{06B79A69-C342-4ECE-94BD-3E925D6E26F3}" vid="{0B2D972D-E19E-4760-A3BD-42E194824686}"/>
    </a:ext>
  </a:extLst>
</a:theme>
</file>

<file path=ppt/theme/theme3.xml><?xml version="1.0" encoding="utf-8"?>
<a:theme xmlns:a="http://schemas.openxmlformats.org/drawingml/2006/main" name="2_Custom Design">
  <a:themeElements>
    <a:clrScheme name="JeldWen 2015 Colors 2">
      <a:dk1>
        <a:sysClr val="windowText" lastClr="000000"/>
      </a:dk1>
      <a:lt1>
        <a:sysClr val="window" lastClr="FFFFFF"/>
      </a:lt1>
      <a:dk2>
        <a:srgbClr val="519CBB"/>
      </a:dk2>
      <a:lt2>
        <a:srgbClr val="909093"/>
      </a:lt2>
      <a:accent1>
        <a:srgbClr val="1D446B"/>
      </a:accent1>
      <a:accent2>
        <a:srgbClr val="005581"/>
      </a:accent2>
      <a:accent3>
        <a:srgbClr val="565A5B"/>
      </a:accent3>
      <a:accent4>
        <a:srgbClr val="512B1B"/>
      </a:accent4>
      <a:accent5>
        <a:srgbClr val="948A54"/>
      </a:accent5>
      <a:accent6>
        <a:srgbClr val="1A2731"/>
      </a:accent6>
      <a:hlink>
        <a:srgbClr val="2457B2"/>
      </a:hlink>
      <a:folHlink>
        <a:srgbClr val="4373E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75000"/>
            <a:lumOff val="2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baseline="0" dirty="0" smtClean="0">
            <a:solidFill>
              <a:srgbClr val="00436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ELD-WEN_PPT_Template_Standard" id="{06B79A69-C342-4ECE-94BD-3E925D6E26F3}" vid="{0B2D972D-E19E-4760-A3BD-42E19482468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21617</TotalTime>
  <Words>2162</Words>
  <Application>Microsoft Office PowerPoint</Application>
  <PresentationFormat>On-screen Show (4:3)</PresentationFormat>
  <Paragraphs>289</Paragraphs>
  <Slides>34</Slides>
  <Notes>3</Notes>
  <HiddenSlides>0</HiddenSlides>
  <MMClips>31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Courier New</vt:lpstr>
      <vt:lpstr>Wingdings</vt:lpstr>
      <vt:lpstr>2_Custom Design</vt:lpstr>
      <vt:lpstr>2_Custom Design</vt:lpstr>
      <vt:lpstr>2_Custom Design</vt:lpstr>
      <vt:lpstr>Acrobat Document</vt:lpstr>
      <vt:lpstr>PHRED Problem Notification and Corrective Action System</vt:lpstr>
      <vt:lpstr>PHRED Solutions </vt:lpstr>
      <vt:lpstr>User Registration </vt:lpstr>
      <vt:lpstr>Supplier Responsibilities </vt:lpstr>
      <vt:lpstr>Using PHRED</vt:lpstr>
      <vt:lpstr>PHRED E-Mail Notifications </vt:lpstr>
      <vt:lpstr>PHRED Home Screen</vt:lpstr>
      <vt:lpstr>Library Search feature</vt:lpstr>
      <vt:lpstr>Reports</vt:lpstr>
      <vt:lpstr>Helpful Hints </vt:lpstr>
      <vt:lpstr>Helpful Hints </vt:lpstr>
      <vt:lpstr>Helpful Hints </vt:lpstr>
      <vt:lpstr>Helpful Hints</vt:lpstr>
      <vt:lpstr>JELD-WEN Provided Attachments </vt:lpstr>
      <vt:lpstr>UPDATING PHRED </vt:lpstr>
      <vt:lpstr>Problem IDs</vt:lpstr>
      <vt:lpstr>Problem IDs To be completed by Supplier</vt:lpstr>
      <vt:lpstr>Problem IDs To be completed by Supplier</vt:lpstr>
      <vt:lpstr>Problem IDs To be completed by Supplier </vt:lpstr>
      <vt:lpstr>Problem IDs Ready for JELD-WEN Review </vt:lpstr>
      <vt:lpstr>UPDATING PHRED </vt:lpstr>
      <vt:lpstr>PHRED 8D Corrective Action</vt:lpstr>
      <vt:lpstr>PHRED 8D Corrective Action</vt:lpstr>
      <vt:lpstr>PHRED 8D Corrective Action</vt:lpstr>
      <vt:lpstr>PHRED 8D Corrective Action</vt:lpstr>
      <vt:lpstr>PHRED 8D Corrective Action</vt:lpstr>
      <vt:lpstr>PHRED 8D Corrective Action</vt:lpstr>
      <vt:lpstr>PHRED 8D Corrective Action</vt:lpstr>
      <vt:lpstr>PHRED 8D Corrective Action</vt:lpstr>
      <vt:lpstr>PHRED 8D Corrective Action</vt:lpstr>
      <vt:lpstr>PHRED 8D Corrective Action</vt:lpstr>
      <vt:lpstr>Help </vt:lpstr>
      <vt:lpstr>Training Video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Christina Copley</dc:creator>
  <cp:lastModifiedBy>Christina Copley</cp:lastModifiedBy>
  <cp:revision>420</cp:revision>
  <dcterms:created xsi:type="dcterms:W3CDTF">2020-06-12T20:07:35Z</dcterms:created>
  <dcterms:modified xsi:type="dcterms:W3CDTF">2020-07-17T16:52:41Z</dcterms:modified>
</cp:coreProperties>
</file>